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0" r:id="rId1"/>
    <p:sldMasterId id="2147484968" r:id="rId2"/>
  </p:sldMasterIdLst>
  <p:notesMasterIdLst>
    <p:notesMasterId r:id="rId48"/>
  </p:notesMasterIdLst>
  <p:handoutMasterIdLst>
    <p:handoutMasterId r:id="rId49"/>
  </p:handoutMasterIdLst>
  <p:sldIdLst>
    <p:sldId id="1720" r:id="rId3"/>
    <p:sldId id="1994" r:id="rId4"/>
    <p:sldId id="8450" r:id="rId5"/>
    <p:sldId id="8451" r:id="rId6"/>
    <p:sldId id="1660" r:id="rId7"/>
    <p:sldId id="8446" r:id="rId8"/>
    <p:sldId id="4520" r:id="rId9"/>
    <p:sldId id="4667" r:id="rId10"/>
    <p:sldId id="8433" r:id="rId11"/>
    <p:sldId id="1524" r:id="rId12"/>
    <p:sldId id="8441" r:id="rId13"/>
    <p:sldId id="8442" r:id="rId14"/>
    <p:sldId id="1716" r:id="rId15"/>
    <p:sldId id="8448" r:id="rId16"/>
    <p:sldId id="4529" r:id="rId17"/>
    <p:sldId id="4637" r:id="rId18"/>
    <p:sldId id="4671" r:id="rId19"/>
    <p:sldId id="4654" r:id="rId20"/>
    <p:sldId id="4660" r:id="rId21"/>
    <p:sldId id="4681" r:id="rId22"/>
    <p:sldId id="4690" r:id="rId23"/>
    <p:sldId id="4685" r:id="rId24"/>
    <p:sldId id="4683" r:id="rId25"/>
    <p:sldId id="4380" r:id="rId26"/>
    <p:sldId id="8428" r:id="rId27"/>
    <p:sldId id="4916" r:id="rId28"/>
    <p:sldId id="4915" r:id="rId29"/>
    <p:sldId id="4899" r:id="rId30"/>
    <p:sldId id="4745" r:id="rId31"/>
    <p:sldId id="8452" r:id="rId32"/>
    <p:sldId id="4910" r:id="rId33"/>
    <p:sldId id="4992" r:id="rId34"/>
    <p:sldId id="8440" r:id="rId35"/>
    <p:sldId id="8449" r:id="rId36"/>
    <p:sldId id="4670" r:id="rId37"/>
    <p:sldId id="4545" r:id="rId38"/>
    <p:sldId id="4593" r:id="rId39"/>
    <p:sldId id="1886" r:id="rId40"/>
    <p:sldId id="4658" r:id="rId41"/>
    <p:sldId id="4659" r:id="rId42"/>
    <p:sldId id="4957" r:id="rId43"/>
    <p:sldId id="4627" r:id="rId44"/>
    <p:sldId id="4596" r:id="rId45"/>
    <p:sldId id="4626" r:id="rId46"/>
    <p:sldId id="8445"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1720"/>
            <p14:sldId id="1994"/>
            <p14:sldId id="8450"/>
            <p14:sldId id="8451"/>
            <p14:sldId id="1660"/>
            <p14:sldId id="8446"/>
            <p14:sldId id="4520"/>
            <p14:sldId id="4667"/>
            <p14:sldId id="8433"/>
          </p14:sldIdLst>
        </p14:section>
        <p14:section name="Top 10" id="{05BFDF9D-D4BD-4DF7-BB2F-D42186B99438}">
          <p14:sldIdLst>
            <p14:sldId id="1524"/>
            <p14:sldId id="8441"/>
            <p14:sldId id="8442"/>
          </p14:sldIdLst>
        </p14:section>
        <p14:section name="Calls to Action" id="{425BB202-DBAA-4A36-BAB5-E63D5451FE01}">
          <p14:sldIdLst>
            <p14:sldId id="1716"/>
          </p14:sldIdLst>
        </p14:section>
        <p14:section name="1 - Operationalize Secure Score" id="{52B1D70C-2143-48F0-8544-D97B4C139F4B}">
          <p14:sldIdLst>
            <p14:sldId id="8448"/>
          </p14:sldIdLst>
        </p14:section>
        <p14:section name="2 - Passwordless or MFA for Admins" id="{F4123FBF-2184-441A-A3D6-279F413BED52}">
          <p14:sldIdLst>
            <p14:sldId id="4529"/>
          </p14:sldIdLst>
        </p14:section>
        <p14:section name="3 - Enterprise Segmentation" id="{4581959B-3873-42F6-9724-B804826AFB29}">
          <p14:sldIdLst>
            <p14:sldId id="4637"/>
            <p14:sldId id="4671"/>
          </p14:sldIdLst>
        </p14:section>
        <p14:section name="Segmentation Diagrams" id="{2550D5A2-E71C-4766-8DE3-FE00C886B7E4}">
          <p14:sldIdLst>
            <p14:sldId id="4654"/>
            <p14:sldId id="4660"/>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4 - Monitor Azure Resources" id="{63AD66AD-92FC-47BD-A9D7-1C36DDBDF1D1}">
          <p14:sldIdLst>
            <p14:sldId id="8428"/>
            <p14:sldId id="4916"/>
            <p14:sldId id="4915"/>
            <p14:sldId id="4899"/>
            <p14:sldId id="4745"/>
            <p14:sldId id="8452"/>
          </p14:sldIdLst>
        </p14:section>
        <p14:section name="5 - Secure DevOps" id="{6F315049-CBF3-480F-A8CE-68ADE4B1A0C9}">
          <p14:sldIdLst>
            <p14:sldId id="4910"/>
            <p14:sldId id="4992"/>
            <p14:sldId id="8440"/>
            <p14:sldId id="8449"/>
          </p14:sldIdLst>
        </p14:section>
        <p14:section name="6 - Assign and Publish Roles/Responsibilities" id="{03B3D227-87FE-4F60-95F9-F30B076837BD}">
          <p14:sldIdLst>
            <p14:sldId id="4670"/>
          </p14:sldIdLst>
        </p14:section>
        <p14:section name="7 - Choose &amp; Implement Firewall Strategy" id="{21F04BB5-0F2E-4118-93FB-7F93F662636A}">
          <p14:sldIdLst>
            <p14:sldId id="4545"/>
            <p14:sldId id="4593"/>
            <p14:sldId id="1886"/>
            <p14:sldId id="4658"/>
            <p14:sldId id="4659"/>
          </p14:sldIdLst>
        </p14:section>
        <p14:section name="8 - Implement Web App Firewalls (WAFs)" id="{9D5FFA4F-D3EE-4E30-BD2F-100DD48DDFD8}">
          <p14:sldIdLst>
            <p14:sldId id="4957"/>
          </p14:sldIdLst>
        </p14:section>
        <p14:section name="9 - Mitigate DDoS attacks" id="{7EB4834C-16A4-49AD-B864-24789B471E19}">
          <p14:sldIdLst>
            <p14:sldId id="4627"/>
            <p14:sldId id="4596"/>
          </p14:sldIdLst>
        </p14:section>
        <p14:section name="10 - Consider Retiring Legacy Approaches" id="{ABBA847B-C915-4F97-98AF-CBBA42C8CC9C}">
          <p14:sldIdLst>
            <p14:sldId id="4626"/>
            <p14:sldId id="8445"/>
          </p14:sldIdLst>
        </p14:section>
      </p14:sectionLst>
    </p:ext>
    <p:ext uri="{EFAFB233-063F-42B5-8137-9DF3F51BA10A}">
      <p15:sldGuideLst xmlns:p15="http://schemas.microsoft.com/office/powerpoint/2012/main">
        <p15:guide id="1" pos="552" userDrawn="1">
          <p15:clr>
            <a:srgbClr val="9FCC3B"/>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78D4"/>
    <a:srgbClr val="107C10"/>
    <a:srgbClr val="50E6FF"/>
    <a:srgbClr val="1C84DC"/>
    <a:srgbClr val="696969"/>
    <a:srgbClr val="000000"/>
    <a:srgbClr val="FFFFFF"/>
    <a:srgbClr val="D83B01"/>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05102-13AF-4646-A0F2-7031A0B4AE1D}" v="1" dt="2019-11-08T17:18:00.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55116" autoAdjust="0"/>
  </p:normalViewPr>
  <p:slideViewPr>
    <p:cSldViewPr snapToGrid="0">
      <p:cViewPr varScale="1">
        <p:scale>
          <a:sx n="36" d="100"/>
          <a:sy n="36" d="100"/>
        </p:scale>
        <p:origin x="1688" y="48"/>
      </p:cViewPr>
      <p:guideLst>
        <p:guide pos="552"/>
        <p:guide orient="horz" pos="2160"/>
      </p:guideLst>
    </p:cSldViewPr>
  </p:slideViewPr>
  <p:notesTextViewPr>
    <p:cViewPr>
      <p:scale>
        <a:sx n="200" d="100"/>
        <a:sy n="2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1/29/2020 3:03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1/29/2020 3:03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3223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482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1/29/2020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241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490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24</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1/29/2020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1847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211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44302D6C-3BD7-4FB0-974C-93A758E24AAF}" type="slidenum">
              <a:rPr lang="en-US" smtClean="0"/>
              <a:t>31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1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36</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41</a:t>
            </a:fld>
            <a:endParaRPr lang="en-US"/>
          </a:p>
        </p:txBody>
      </p:sp>
    </p:spTree>
    <p:extLst>
      <p:ext uri="{BB962C8B-B14F-4D97-AF65-F5344CB8AC3E}">
        <p14:creationId xmlns:p14="http://schemas.microsoft.com/office/powerpoint/2010/main" val="359557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42</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44</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21491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1/29/2020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3775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1/29/2020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70583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4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8000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35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70486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857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30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483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55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19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235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97851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597630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2.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5" r:id="rId13"/>
    <p:sldLayoutId id="2147484856" r:id="rId14"/>
    <p:sldLayoutId id="2147484857" r:id="rId15"/>
    <p:sldLayoutId id="2147484858" r:id="rId16"/>
    <p:sldLayoutId id="2147484859" r:id="rId17"/>
    <p:sldLayoutId id="2147484861" r:id="rId18"/>
    <p:sldLayoutId id="2147484862" r:id="rId19"/>
    <p:sldLayoutId id="2147484863" r:id="rId20"/>
    <p:sldLayoutId id="2147484864" r:id="rId21"/>
    <p:sldLayoutId id="2147484865" r:id="rId22"/>
    <p:sldLayoutId id="2147484866" r:id="rId23"/>
    <p:sldLayoutId id="2147484867" r:id="rId24"/>
    <p:sldLayoutId id="2147484868" r:id="rId25"/>
    <p:sldLayoutId id="2147484869" r:id="rId26"/>
    <p:sldLayoutId id="2147484870" r:id="rId27"/>
    <p:sldLayoutId id="2147484871" r:id="rId28"/>
    <p:sldLayoutId id="2147484967" r:id="rId29"/>
    <p:sldLayoutId id="2147484979" r:id="rId3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75574908"/>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25.xml"/><Relationship Id="rId3" Type="http://schemas.openxmlformats.org/officeDocument/2006/relationships/image" Target="../media/image40.png"/><Relationship Id="rId7" Type="http://schemas.openxmlformats.org/officeDocument/2006/relationships/slide" Target="slide15.xml"/><Relationship Id="rId12" Type="http://schemas.openxmlformats.org/officeDocument/2006/relationships/image" Target="../media/image43.png"/><Relationship Id="rId17" Type="http://schemas.openxmlformats.org/officeDocument/2006/relationships/image" Target="../media/image340.png"/><Relationship Id="rId2" Type="http://schemas.openxmlformats.org/officeDocument/2006/relationships/notesSlide" Target="../notesSlides/notesSlide10.xml"/><Relationship Id="rId16" Type="http://schemas.openxmlformats.org/officeDocument/2006/relationships/slide" Target="slide31.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320.png"/><Relationship Id="rId5" Type="http://schemas.openxmlformats.org/officeDocument/2006/relationships/image" Target="../media/image300.png"/><Relationship Id="rId15" Type="http://schemas.openxmlformats.org/officeDocument/2006/relationships/image" Target="../media/image44.png"/><Relationship Id="rId10" Type="http://schemas.openxmlformats.org/officeDocument/2006/relationships/slide" Target="slide17.xml"/><Relationship Id="rId4" Type="http://schemas.openxmlformats.org/officeDocument/2006/relationships/slide" Target="slide14.xml"/><Relationship Id="rId9" Type="http://schemas.openxmlformats.org/officeDocument/2006/relationships/image" Target="../media/image42.png"/><Relationship Id="rId1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slide" Target="slide42.xml"/><Relationship Id="rId3" Type="http://schemas.openxmlformats.org/officeDocument/2006/relationships/image" Target="../media/image45.png"/><Relationship Id="rId7" Type="http://schemas.openxmlformats.org/officeDocument/2006/relationships/slide" Target="slide36.xml"/><Relationship Id="rId12" Type="http://schemas.openxmlformats.org/officeDocument/2006/relationships/image" Target="../media/image48.png"/><Relationship Id="rId17" Type="http://schemas.openxmlformats.org/officeDocument/2006/relationships/image" Target="../media/image390.png"/><Relationship Id="rId2" Type="http://schemas.openxmlformats.org/officeDocument/2006/relationships/notesSlide" Target="../notesSlides/notesSlide11.xml"/><Relationship Id="rId16" Type="http://schemas.openxmlformats.org/officeDocument/2006/relationships/slide" Target="slide44.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370.png"/><Relationship Id="rId5" Type="http://schemas.openxmlformats.org/officeDocument/2006/relationships/image" Target="../media/image350.png"/><Relationship Id="rId15" Type="http://schemas.openxmlformats.org/officeDocument/2006/relationships/image" Target="../media/image49.png"/><Relationship Id="rId10" Type="http://schemas.openxmlformats.org/officeDocument/2006/relationships/slide" Target="slide41.xml"/><Relationship Id="rId4" Type="http://schemas.openxmlformats.org/officeDocument/2006/relationships/slide" Target="slide35.xml"/><Relationship Id="rId9" Type="http://schemas.openxmlformats.org/officeDocument/2006/relationships/image" Target="../media/image47.png"/><Relationship Id="rId14" Type="http://schemas.openxmlformats.org/officeDocument/2006/relationships/image" Target="../media/image380.png"/></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aka.ms/AzureSecurityCompass-Videos" TargetMode="External"/><Relationship Id="rId7" Type="http://schemas.openxmlformats.org/officeDocument/2006/relationships/hyperlink" Target="https://aka.ms/MicrosoftSecurityPreviewProgra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aka.ms/SecurityCommunity" TargetMode="External"/><Relationship Id="rId5" Type="http://schemas.openxmlformats.org/officeDocument/2006/relationships/hyperlink" Target="https://aka.ms/AzureSecurityArchitecture" TargetMode="External"/><Relationship Id="rId4" Type="http://schemas.openxmlformats.org/officeDocument/2006/relationships/hyperlink" Target="https://aka.ms/AzureSecurityCompa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s://docs.microsoft.com/en-us/azure/security-center/security-center-secure-score" TargetMode="External"/><Relationship Id="rId4" Type="http://schemas.openxmlformats.org/officeDocument/2006/relationships/image" Target="../media/image410.pn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active-directory/authentication/howto-mfa-userstates" TargetMode="External"/><Relationship Id="rId3" Type="http://schemas.openxmlformats.org/officeDocument/2006/relationships/image" Target="../media/image51.png"/><Relationship Id="rId7" Type="http://schemas.openxmlformats.org/officeDocument/2006/relationships/hyperlink" Target="https://docs.microsoft.com/en-us/azure/active-directory/authentication/howto-authentication-phone-sign-in"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aka.ms/HelloForBusiness" TargetMode="External"/><Relationship Id="rId5" Type="http://schemas.openxmlformats.org/officeDocument/2006/relationships/hyperlink" Target="https://channel9.msdn.com/events/Ignite/Microsoft-Ignite-Orlando-2017/BRK3016" TargetMode="External"/><Relationship Id="rId4" Type="http://schemas.openxmlformats.org/officeDocument/2006/relationships/image" Target="../media/image410.png"/><Relationship Id="rId9" Type="http://schemas.openxmlformats.org/officeDocument/2006/relationships/hyperlink" Target="http://aka.ms/secureworkstation"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531.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slide" Target="slide18.xml"/><Relationship Id="rId5" Type="http://schemas.openxmlformats.org/officeDocument/2006/relationships/image" Target="../media/image53.png"/><Relationship Id="rId4" Type="http://schemas.openxmlformats.org/officeDocument/2006/relationships/image" Target="../media/image520.png"/></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410.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530.png"/><Relationship Id="rId3" Type="http://schemas.openxmlformats.org/officeDocument/2006/relationships/image" Target="../media/image55.emf"/><Relationship Id="rId7" Type="http://schemas.openxmlformats.org/officeDocument/2006/relationships/image" Target="../media/image460.png"/><Relationship Id="rId12" Type="http://schemas.openxmlformats.org/officeDocument/2006/relationships/hyperlink" Target="https://docs.microsoft.com/en-us/azure/governance/management-groups/" TargetMode="External"/><Relationship Id="rId17" Type="http://schemas.openxmlformats.org/officeDocument/2006/relationships/slide" Target="slide21.xml"/><Relationship Id="rId2" Type="http://schemas.openxmlformats.org/officeDocument/2006/relationships/notesSlide" Target="../notesSlides/notesSlide15.xml"/><Relationship Id="rId20"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slide" Target="slide22.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3.png"/><Relationship Id="rId10" Type="http://schemas.openxmlformats.org/officeDocument/2006/relationships/image" Target="../media/image490.png"/><Relationship Id="rId19"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image" Target="../media/image59.svg"/><Relationship Id="rId14" Type="http://schemas.openxmlformats.org/officeDocument/2006/relationships/image" Target="../media/image62.svg"/></Relationships>
</file>

<file path=ppt/slides/_rels/slide19.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78.svg"/><Relationship Id="rId26" Type="http://schemas.openxmlformats.org/officeDocument/2006/relationships/image" Target="NULL"/><Relationship Id="rId3" Type="http://schemas.openxmlformats.org/officeDocument/2006/relationships/image" Target="../media/image65.png"/><Relationship Id="rId21" Type="http://schemas.openxmlformats.org/officeDocument/2006/relationships/slide" Target="NULL"/><Relationship Id="rId34" Type="http://schemas.openxmlformats.org/officeDocument/2006/relationships/image" Target="NULL"/><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7.png"/><Relationship Id="rId25" Type="http://schemas.openxmlformats.org/officeDocument/2006/relationships/image" Target="../media/image82.png"/><Relationship Id="rId33" Type="http://schemas.openxmlformats.org/officeDocument/2006/relationships/image" Target="../media/image86.png"/><Relationship Id="rId2" Type="http://schemas.openxmlformats.org/officeDocument/2006/relationships/notesSlide" Target="../notesSlides/notesSlide16.xml"/><Relationship Id="rId16" Type="http://schemas.openxmlformats.org/officeDocument/2006/relationships/image" Target="NULL"/><Relationship Id="rId20" Type="http://schemas.openxmlformats.org/officeDocument/2006/relationships/image" Target="../media/image80.png"/><Relationship Id="rId29" Type="http://schemas.openxmlformats.org/officeDocument/2006/relationships/image" Target="../media/image84.png"/><Relationship Id="rId1" Type="http://schemas.openxmlformats.org/officeDocument/2006/relationships/slideLayout" Target="../slideLayouts/slideLayout37.xml"/><Relationship Id="rId6" Type="http://schemas.openxmlformats.org/officeDocument/2006/relationships/image" Target="../media/image68.svg"/><Relationship Id="rId11" Type="http://schemas.openxmlformats.org/officeDocument/2006/relationships/image" Target="../media/image73.png"/><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media/image67.png"/><Relationship Id="rId15" Type="http://schemas.openxmlformats.org/officeDocument/2006/relationships/slide" Target="NULL"/><Relationship Id="rId23" Type="http://schemas.openxmlformats.org/officeDocument/2006/relationships/image" Target="../media/image81.png"/><Relationship Id="rId28" Type="http://schemas.openxmlformats.org/officeDocument/2006/relationships/image" Target="NULL"/><Relationship Id="rId10" Type="http://schemas.openxmlformats.org/officeDocument/2006/relationships/image" Target="../media/image72.png"/><Relationship Id="rId19" Type="http://schemas.openxmlformats.org/officeDocument/2006/relationships/image" Target="../media/image79.png"/><Relationship Id="rId31" Type="http://schemas.openxmlformats.org/officeDocument/2006/relationships/image" Target="../media/image85.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NULL"/><Relationship Id="rId27" Type="http://schemas.openxmlformats.org/officeDocument/2006/relationships/image" Target="../media/image83.png"/><Relationship Id="rId30" Type="http://schemas.openxmlformats.org/officeDocument/2006/relationships/image" Target="NULL"/><Relationship Id="rId35" Type="http://schemas.openxmlformats.org/officeDocument/2006/relationships/image" Target="../media/image87.png"/><Relationship Id="rId8" Type="http://schemas.openxmlformats.org/officeDocument/2006/relationships/image" Target="../media/image7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2.sv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svg"/><Relationship Id="rId9" Type="http://schemas.openxmlformats.org/officeDocument/2006/relationships/image" Target="../media/image95.sv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5.svg"/><Relationship Id="rId12"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0.svg"/><Relationship Id="rId9" Type="http://schemas.openxmlformats.org/officeDocument/2006/relationships/image" Target="../media/image97.sv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02.jpg"/><Relationship Id="rId4" Type="http://schemas.openxmlformats.org/officeDocument/2006/relationships/image" Target="../media/image101.svg"/></Relationships>
</file>

<file path=ppt/slides/_rels/slide2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05.png"/><Relationship Id="rId3" Type="http://schemas.openxmlformats.org/officeDocument/2006/relationships/image" Target="../media/image51.png"/><Relationship Id="rId7" Type="http://schemas.openxmlformats.org/officeDocument/2006/relationships/image" Target="../media/image103.png"/><Relationship Id="rId12" Type="http://schemas.openxmlformats.org/officeDocument/2006/relationships/image" Target="../media/image102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aka.ms/ASC_Export" TargetMode="External"/><Relationship Id="rId11" Type="http://schemas.openxmlformats.org/officeDocument/2006/relationships/slide" Target="slide27.xml"/><Relationship Id="rId5" Type="http://schemas.openxmlformats.org/officeDocument/2006/relationships/image" Target="../media/image510.png"/><Relationship Id="rId15" Type="http://schemas.openxmlformats.org/officeDocument/2006/relationships/image" Target="../media/image1040.png"/><Relationship Id="rId10" Type="http://schemas.openxmlformats.org/officeDocument/2006/relationships/image" Target="../media/image104.png"/><Relationship Id="rId4" Type="http://schemas.openxmlformats.org/officeDocument/2006/relationships/slide" Target="slide11.xml"/><Relationship Id="rId9" Type="http://schemas.openxmlformats.org/officeDocument/2006/relationships/image" Target="../media/image1010.png"/><Relationship Id="rId14"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hyperlink" Target="https://cloudblogs.microsoft.com/microsoftsecure/2018/12/03/insights-from-the-mitre-attack-based-evaluation-of-windows-defender-atp/" TargetMode="External"/><Relationship Id="rId3" Type="http://schemas.openxmlformats.org/officeDocument/2006/relationships/image" Target="../media/image51.png"/><Relationship Id="rId7" Type="http://schemas.openxmlformats.org/officeDocument/2006/relationships/hyperlink" Target="https://www.microsoft.com/en-us/security/operations/intelligence" TargetMode="External"/><Relationship Id="rId12"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docs.microsoft.com/en-us/azure/security-center/security-center-alerts-type" TargetMode="External"/><Relationship Id="rId11" Type="http://schemas.openxmlformats.org/officeDocument/2006/relationships/image" Target="../media/image108.png"/><Relationship Id="rId5" Type="http://schemas.openxmlformats.org/officeDocument/2006/relationships/image" Target="../media/image106.png"/><Relationship Id="rId10" Type="http://schemas.openxmlformats.org/officeDocument/2006/relationships/image" Target="../media/image107.png"/><Relationship Id="rId4" Type="http://schemas.openxmlformats.org/officeDocument/2006/relationships/image" Target="../media/image410.png"/><Relationship Id="rId9" Type="http://schemas.openxmlformats.org/officeDocument/2006/relationships/hyperlink" Target="https://docs.microsoft.com/en-us/azure/security-center/security-center-get-started" TargetMode="External"/></Relationships>
</file>

<file path=ppt/slides/_rels/slide27.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116.png"/><Relationship Id="rId3" Type="http://schemas.openxmlformats.org/officeDocument/2006/relationships/diagramData" Target="../diagrams/data1.xml"/><Relationship Id="rId21" Type="http://schemas.openxmlformats.org/officeDocument/2006/relationships/image" Target="../media/image119.png"/><Relationship Id="rId34" Type="http://schemas.openxmlformats.org/officeDocument/2006/relationships/image" Target="../media/image128.png"/><Relationship Id="rId7" Type="http://schemas.microsoft.com/office/2007/relationships/diagramDrawing" Target="../diagrams/drawing1.xml"/><Relationship Id="rId12" Type="http://schemas.openxmlformats.org/officeDocument/2006/relationships/image" Target="../media/image111.png"/><Relationship Id="rId17" Type="http://schemas.openxmlformats.org/officeDocument/2006/relationships/image" Target="../media/image115.png"/><Relationship Id="rId33" Type="http://schemas.openxmlformats.org/officeDocument/2006/relationships/image" Target="../media/image127.svg"/><Relationship Id="rId2" Type="http://schemas.openxmlformats.org/officeDocument/2006/relationships/notesSlide" Target="../notesSlides/notesSlide24.xml"/><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120.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70.emf"/><Relationship Id="rId24" Type="http://schemas.openxmlformats.org/officeDocument/2006/relationships/image" Target="../media/image122.png"/><Relationship Id="rId32" Type="http://schemas.openxmlformats.org/officeDocument/2006/relationships/image" Target="../media/image126.png"/><Relationship Id="rId5" Type="http://schemas.openxmlformats.org/officeDocument/2006/relationships/diagramQuickStyle" Target="../diagrams/quickStyle1.xml"/><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7.png"/><Relationship Id="rId31" Type="http://schemas.openxmlformats.org/officeDocument/2006/relationships/image" Target="../media/image125.svg"/><Relationship Id="rId4" Type="http://schemas.openxmlformats.org/officeDocument/2006/relationships/diagramLayout" Target="../diagrams/layout1.xml"/><Relationship Id="rId9" Type="http://schemas.openxmlformats.org/officeDocument/2006/relationships/image" Target="../media/image55.emf"/><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110.png"/><Relationship Id="rId30" Type="http://schemas.openxmlformats.org/officeDocument/2006/relationships/image" Target="../media/image124.png"/><Relationship Id="rId35" Type="http://schemas.openxmlformats.org/officeDocument/2006/relationships/image" Target="../media/image1270.png"/><Relationship Id="rId8"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30.svg"/></Relationships>
</file>

<file path=ppt/slides/_rels/slide3.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7.xml"/><Relationship Id="rId16" Type="http://schemas.openxmlformats.org/officeDocument/2006/relationships/image" Target="../media/image144.emf"/><Relationship Id="rId1" Type="http://schemas.openxmlformats.org/officeDocument/2006/relationships/slideLayout" Target="../slideLayouts/slideLayout30.xml"/><Relationship Id="rId6" Type="http://schemas.openxmlformats.org/officeDocument/2006/relationships/image" Target="../media/image134.emf"/><Relationship Id="rId11" Type="http://schemas.openxmlformats.org/officeDocument/2006/relationships/image" Target="../media/image139.png"/><Relationship Id="rId5" Type="http://schemas.openxmlformats.org/officeDocument/2006/relationships/image" Target="../media/image133.emf"/><Relationship Id="rId15" Type="http://schemas.openxmlformats.org/officeDocument/2006/relationships/image" Target="../media/image14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31.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51.png"/><Relationship Id="rId7" Type="http://schemas.openxmlformats.org/officeDocument/2006/relationships/image" Target="../media/image147.png"/><Relationship Id="rId12" Type="http://schemas.openxmlformats.org/officeDocument/2006/relationships/image" Target="../media/image147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www.owasp.org/index.php/OWASP_AppSec_Pipeline#tab=Main" TargetMode="External"/><Relationship Id="rId11" Type="http://schemas.openxmlformats.org/officeDocument/2006/relationships/image" Target="../media/image149.png"/><Relationship Id="rId5" Type="http://schemas.openxmlformats.org/officeDocument/2006/relationships/hyperlink" Target="https://azsk.azurewebsites.net/" TargetMode="External"/><Relationship Id="rId10" Type="http://schemas.openxmlformats.org/officeDocument/2006/relationships/image" Target="../media/image1460.png"/><Relationship Id="rId4" Type="http://schemas.openxmlformats.org/officeDocument/2006/relationships/image" Target="../media/image410.png"/><Relationship Id="rId9" Type="http://schemas.openxmlformats.org/officeDocument/2006/relationships/image" Target="../media/image148.png"/></Relationships>
</file>

<file path=ppt/slides/_rels/slide3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svg"/><Relationship Id="rId7" Type="http://schemas.openxmlformats.org/officeDocument/2006/relationships/image" Target="../media/image155.svg"/><Relationship Id="rId2" Type="http://schemas.openxmlformats.org/officeDocument/2006/relationships/image" Target="../media/image150.png"/><Relationship Id="rId1" Type="http://schemas.openxmlformats.org/officeDocument/2006/relationships/slideLayout" Target="../slideLayouts/slideLayout9.xml"/><Relationship Id="rId6" Type="http://schemas.openxmlformats.org/officeDocument/2006/relationships/image" Target="../media/image154.png"/><Relationship Id="rId11" Type="http://schemas.openxmlformats.org/officeDocument/2006/relationships/image" Target="../media/image410.png"/><Relationship Id="rId5" Type="http://schemas.openxmlformats.org/officeDocument/2006/relationships/image" Target="../media/image153.svg"/><Relationship Id="rId10" Type="http://schemas.openxmlformats.org/officeDocument/2006/relationships/image" Target="../media/image51.png"/><Relationship Id="rId4" Type="http://schemas.openxmlformats.org/officeDocument/2006/relationships/image" Target="../media/image152.png"/><Relationship Id="rId9" Type="http://schemas.openxmlformats.org/officeDocument/2006/relationships/image" Target="../media/image157.svg"/></Relationships>
</file>

<file path=ppt/slides/_rels/slide33.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410.png"/><Relationship Id="rId4" Type="http://schemas.openxmlformats.org/officeDocument/2006/relationships/image" Target="../media/image159.sv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image" Target="../media/image16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54.png"/><Relationship Id="rId7" Type="http://schemas.openxmlformats.org/officeDocument/2006/relationships/image" Target="../media/image16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30.png"/><Relationship Id="rId5" Type="http://schemas.openxmlformats.org/officeDocument/2006/relationships/image" Target="../media/image166.png"/><Relationship Id="rId10" Type="http://schemas.openxmlformats.org/officeDocument/2006/relationships/image" Target="../media/image1520.png"/><Relationship Id="rId4" Type="http://schemas.openxmlformats.org/officeDocument/2006/relationships/image" Target="../media/image36.svg"/><Relationship Id="rId9" Type="http://schemas.openxmlformats.org/officeDocument/2006/relationships/image" Target="../media/image165.png"/></Relationships>
</file>

<file path=ppt/slides/_rels/slide37.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570.png"/><Relationship Id="rId5" Type="http://schemas.openxmlformats.org/officeDocument/2006/relationships/image" Target="../media/image170.png"/><Relationship Id="rId10" Type="http://schemas.openxmlformats.org/officeDocument/2006/relationships/image" Target="../media/image1590.png"/><Relationship Id="rId4" Type="http://schemas.openxmlformats.org/officeDocument/2006/relationships/image" Target="../media/image169.svg"/><Relationship Id="rId9" Type="http://schemas.openxmlformats.org/officeDocument/2006/relationships/image" Target="../media/image172.png"/></Relationships>
</file>

<file path=ppt/slides/_rels/slide3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slides/_rels/slide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78.svg"/></Relationships>
</file>

<file path=ppt/slides/_rels/slide4.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aka.ms/CyberHygiene"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emf"/><Relationship Id="rId9" Type="http://schemas.openxmlformats.org/officeDocument/2006/relationships/image" Target="../media/image184.png"/></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services/application-gateway/" TargetMode="External"/><Relationship Id="rId7" Type="http://schemas.openxmlformats.org/officeDocument/2006/relationships/image" Target="../media/image1520.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65.png"/><Relationship Id="rId5" Type="http://schemas.openxmlformats.org/officeDocument/2006/relationships/image" Target="../media/image1720.png"/><Relationship Id="rId4" Type="http://schemas.openxmlformats.org/officeDocument/2006/relationships/image" Target="../media/image185.png"/></Relationships>
</file>

<file path=ppt/slides/_rels/slide42.xml.rels><?xml version="1.0" encoding="UTF-8" standalone="yes"?>
<Relationships xmlns="http://schemas.openxmlformats.org/package/2006/relationships"><Relationship Id="rId13" Type="http://schemas.openxmlformats.org/officeDocument/2006/relationships/image" Target="../media/image187.png"/><Relationship Id="rId3" Type="http://schemas.openxmlformats.org/officeDocument/2006/relationships/hyperlink" Target="https://docs.microsoft.com/en-us/azure/virtual-network/ddos-protection-overview" TargetMode="External"/><Relationship Id="rId12" Type="http://schemas.openxmlformats.org/officeDocument/2006/relationships/image" Target="../media/image1850.png"/><Relationship Id="rId7" Type="http://schemas.openxmlformats.org/officeDocument/2006/relationships/image" Target="../media/image1740.png"/><Relationship Id="rId2" Type="http://schemas.openxmlformats.org/officeDocument/2006/relationships/notesSlide" Target="../notesSlides/notesSlide36.xml"/><Relationship Id="rId1" Type="http://schemas.openxmlformats.org/officeDocument/2006/relationships/slideLayout" Target="../slideLayouts/slideLayout9.xml"/><Relationship Id="rId11" Type="http://schemas.openxmlformats.org/officeDocument/2006/relationships/slide" Target="slide3.xml"/><Relationship Id="rId10" Type="http://schemas.openxmlformats.org/officeDocument/2006/relationships/image" Target="../media/image186.png"/><Relationship Id="rId4" Type="http://schemas.openxmlformats.org/officeDocument/2006/relationships/image" Target="../media/image165.png"/><Relationship Id="rId9" Type="http://schemas.openxmlformats.org/officeDocument/2006/relationships/image" Target="../media/image1520.png"/></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5.png"/><Relationship Id="rId3" Type="http://schemas.openxmlformats.org/officeDocument/2006/relationships/image" Target="../media/image188.tiff"/><Relationship Id="rId7" Type="http://schemas.openxmlformats.org/officeDocument/2006/relationships/image" Target="../media/image192.png"/><Relationship Id="rId12" Type="http://schemas.microsoft.com/office/2007/relationships/hdphoto" Target="../media/hdphoto4.wdp"/><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1.svg"/><Relationship Id="rId11" Type="http://schemas.openxmlformats.org/officeDocument/2006/relationships/image" Target="../media/image194.png"/><Relationship Id="rId5" Type="http://schemas.openxmlformats.org/officeDocument/2006/relationships/image" Target="../media/image190.png"/><Relationship Id="rId15" Type="http://schemas.openxmlformats.org/officeDocument/2006/relationships/image" Target="../media/image196.png"/><Relationship Id="rId10" Type="http://schemas.microsoft.com/office/2007/relationships/hdphoto" Target="../media/hdphoto3.wdp"/><Relationship Id="rId4" Type="http://schemas.openxmlformats.org/officeDocument/2006/relationships/image" Target="../media/image189.png"/><Relationship Id="rId9" Type="http://schemas.openxmlformats.org/officeDocument/2006/relationships/image" Target="../media/image193.png"/><Relationship Id="rId1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520.png"/><Relationship Id="rId5" Type="http://schemas.openxmlformats.org/officeDocument/2006/relationships/image" Target="../media/image165.png"/><Relationship Id="rId4" Type="http://schemas.openxmlformats.org/officeDocument/2006/relationships/image" Target="../media/image36.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aka.ms/AzureSecurityCompass" TargetMode="External"/><Relationship Id="rId18" Type="http://schemas.openxmlformats.org/officeDocument/2006/relationships/image" Target="../media/image30.png"/><Relationship Id="rId26" Type="http://schemas.openxmlformats.org/officeDocument/2006/relationships/image" Target="../media/image341.png"/><Relationship Id="rId3" Type="http://schemas.openxmlformats.org/officeDocument/2006/relationships/image" Target="../media/image18.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hyperlink" Target="https://aka.ms/AzureSecurityArchitecture" TargetMode="External"/><Relationship Id="rId17" Type="http://schemas.openxmlformats.org/officeDocument/2006/relationships/image" Target="../media/image29.png"/><Relationship Id="rId25" Type="http://schemas.openxmlformats.org/officeDocument/2006/relationships/slide" Target="slide8.xml"/><Relationship Id="rId2" Type="http://schemas.openxmlformats.org/officeDocument/2006/relationships/notesSlide" Target="../notesSlides/notesSlide5.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27.png"/><Relationship Id="rId23" Type="http://schemas.openxmlformats.org/officeDocument/2006/relationships/image" Target="../media/image331.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aka.ms/AzureSecurityCompass-Videos" TargetMode="External"/><Relationship Id="rId22"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Top 10 Best Practices</a:t>
            </a:r>
          </a:p>
        </p:txBody>
      </p:sp>
      <p:sp>
        <p:nvSpPr>
          <p:cNvPr id="4" name="Text Placeholder 3">
            <a:extLst>
              <a:ext uri="{FF2B5EF4-FFF2-40B4-BE49-F238E27FC236}">
                <a16:creationId xmlns:a16="http://schemas.microsoft.com/office/drawing/2014/main" id="{0184199D-050D-4D95-AAAF-82B5338BCD1E}"/>
              </a:ext>
            </a:extLst>
          </p:cNvPr>
          <p:cNvSpPr>
            <a:spLocks noGrp="1"/>
          </p:cNvSpPr>
          <p:nvPr>
            <p:ph type="body" sz="quarter" idx="4294967295"/>
          </p:nvPr>
        </p:nvSpPr>
        <p:spPr>
          <a:xfrm>
            <a:off x="585216" y="3868058"/>
            <a:ext cx="5094514" cy="861774"/>
          </a:xfrm>
        </p:spPr>
        <p:txBody>
          <a:bodyPr/>
          <a:lstStyle/>
          <a:p>
            <a:pPr marL="0" indent="0">
              <a:buNone/>
            </a:pPr>
            <a:r>
              <a:rPr lang="en-US" dirty="0"/>
              <a:t>Focused on Highest Impact </a:t>
            </a:r>
            <a:br>
              <a:rPr lang="en-US" dirty="0"/>
            </a:br>
            <a:r>
              <a:rPr lang="en-US" dirty="0"/>
              <a:t>and Rapid Implementation </a:t>
            </a:r>
          </a:p>
        </p:txBody>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2</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3</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4</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5</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1 - 5</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Operationalize Secure Score for cleaning up risk</a:t>
            </a:r>
            <a:endParaRPr lang="en-US" sz="18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Passwordless or MFA for admins</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Enterprise segmentation </a:t>
            </a:r>
            <a:br>
              <a:rPr lang="en-US" sz="1800" b="1" dirty="0">
                <a:solidFill>
                  <a:schemeClr val="tx1"/>
                </a:solidFill>
                <a:latin typeface="+mj-lt"/>
              </a:rPr>
            </a:br>
            <a:r>
              <a:rPr lang="en-US" sz="1800" b="1" dirty="0">
                <a:solidFill>
                  <a:schemeClr val="tx1"/>
                </a:solidFill>
                <a:latin typeface="+mj-lt"/>
              </a:rPr>
              <a:t>&amp; Zero Trust preparation</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Enable Threat Protection for Azure Resources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Follow guidance to secure your DevOps</a:t>
            </a:r>
            <a:endParaRPr lang="en-US" sz="1800" dirty="0">
              <a:solidFill>
                <a:schemeClr val="tx1"/>
              </a:solidFill>
              <a:latin typeface="+mj-lt"/>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70D81F04-FDD7-4DF6-BB04-2B40FA6CBCD7}"/>
                  </a:ext>
                </a:extLst>
              </p:cNvPr>
              <p:cNvGraphicFramePr>
                <a:graphicFrameLocks noChangeAspect="1"/>
              </p:cNvGraphicFramePr>
              <p:nvPr>
                <p:extLst>
                  <p:ext uri="{D42A27DB-BD31-4B8C-83A1-F6EECF244321}">
                    <p14:modId xmlns:p14="http://schemas.microsoft.com/office/powerpoint/2010/main" val="1002413030"/>
                  </p:ext>
                </p:extLst>
              </p:nvPr>
            </p:nvGraphicFramePr>
            <p:xfrm>
              <a:off x="588264" y="2402112"/>
              <a:ext cx="2139696" cy="1203579"/>
            </p:xfrm>
            <a:graphic>
              <a:graphicData uri="http://schemas.microsoft.com/office/powerpoint/2016/sectionzoom">
                <psez:sectionZm>
                  <psez:sectionZmObj sectionId="{52B1D70C-2143-48F0-8544-D97B4C139F4B}">
                    <psez:zmPr id="{847FDEC4-E411-47A5-9D29-29B62B427254}"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70D81F04-FDD7-4DF6-BB04-2B40FA6CBCD7}"/>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92E0171-2278-48B1-92E1-EC1DDD618C5B}"/>
                  </a:ext>
                </a:extLst>
              </p:cNvPr>
              <p:cNvGraphicFramePr>
                <a:graphicFrameLocks noChangeAspect="1"/>
              </p:cNvGraphicFramePr>
              <p:nvPr>
                <p:extLst>
                  <p:ext uri="{D42A27DB-BD31-4B8C-83A1-F6EECF244321}">
                    <p14:modId xmlns:p14="http://schemas.microsoft.com/office/powerpoint/2010/main" val="4155107421"/>
                  </p:ext>
                </p:extLst>
              </p:nvPr>
            </p:nvGraphicFramePr>
            <p:xfrm>
              <a:off x="2808233" y="2402112"/>
              <a:ext cx="2139696" cy="1203579"/>
            </p:xfrm>
            <a:graphic>
              <a:graphicData uri="http://schemas.microsoft.com/office/powerpoint/2016/sectionzoom">
                <psez:sectionZm>
                  <psez:sectionZmObj sectionId="{F4123FBF-2184-441A-A3D6-279F413BED52}">
                    <psez:zmPr id="{7A7BF0D5-166D-4D94-8CB7-1D713ABA509B}"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0" name="Section Zoom 19">
                <a:hlinkClick r:id="rId7" action="ppaction://hlinksldjump"/>
                <a:extLst>
                  <a:ext uri="{FF2B5EF4-FFF2-40B4-BE49-F238E27FC236}">
                    <a16:creationId xmlns:a16="http://schemas.microsoft.com/office/drawing/2014/main" id="{B92E0171-2278-48B1-92E1-EC1DDD618C5B}"/>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9E74097D-A598-43C8-B656-49B794CA4D2F}"/>
                  </a:ext>
                </a:extLst>
              </p:cNvPr>
              <p:cNvGraphicFramePr>
                <a:graphicFrameLocks noChangeAspect="1"/>
              </p:cNvGraphicFramePr>
              <p:nvPr>
                <p:extLst>
                  <p:ext uri="{D42A27DB-BD31-4B8C-83A1-F6EECF244321}">
                    <p14:modId xmlns:p14="http://schemas.microsoft.com/office/powerpoint/2010/main" val="2971842820"/>
                  </p:ext>
                </p:extLst>
              </p:nvPr>
            </p:nvGraphicFramePr>
            <p:xfrm>
              <a:off x="5028201" y="2402112"/>
              <a:ext cx="2139696" cy="1203579"/>
            </p:xfrm>
            <a:graphic>
              <a:graphicData uri="http://schemas.microsoft.com/office/powerpoint/2016/sectionzoom">
                <psez:sectionZm>
                  <psez:sectionZmObj sectionId="{4581959B-3873-42F6-9724-B804826AFB29}">
                    <psez:zmPr id="{378BB179-B150-4958-BB13-FC11CB3A0BA5}"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2" name="Section Zoom 21">
                <a:hlinkClick r:id="rId10" action="ppaction://hlinksldjump"/>
                <a:extLst>
                  <a:ext uri="{FF2B5EF4-FFF2-40B4-BE49-F238E27FC236}">
                    <a16:creationId xmlns:a16="http://schemas.microsoft.com/office/drawing/2014/main" id="{9E74097D-A598-43C8-B656-49B794CA4D2F}"/>
                  </a:ext>
                </a:extLst>
              </p:cNvPr>
              <p:cNvPicPr>
                <a:picLocks noGrp="1" noRot="1" noChangeAspect="1" noMove="1" noResize="1" noEditPoints="1" noAdjustHandles="1" noChangeArrowheads="1" noChangeShapeType="1"/>
              </p:cNvPicPr>
              <p:nvPr/>
            </p:nvPicPr>
            <p:blipFill>
              <a:blip r:embed="rId11"/>
              <a:stretch>
                <a:fillRect/>
              </a:stretch>
            </p:blipFill>
            <p:spPr>
              <a:xfrm>
                <a:off x="5028201"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BFD768C-01C2-4F67-A922-FCA0AFEE9681}"/>
                  </a:ext>
                </a:extLst>
              </p:cNvPr>
              <p:cNvGraphicFramePr>
                <a:graphicFrameLocks noChangeAspect="1"/>
              </p:cNvGraphicFramePr>
              <p:nvPr>
                <p:extLst>
                  <p:ext uri="{D42A27DB-BD31-4B8C-83A1-F6EECF244321}">
                    <p14:modId xmlns:p14="http://schemas.microsoft.com/office/powerpoint/2010/main" val="2061717702"/>
                  </p:ext>
                </p:extLst>
              </p:nvPr>
            </p:nvGraphicFramePr>
            <p:xfrm>
              <a:off x="7248170" y="2402112"/>
              <a:ext cx="2139696" cy="1203579"/>
            </p:xfrm>
            <a:graphic>
              <a:graphicData uri="http://schemas.microsoft.com/office/powerpoint/2016/sectionzoom">
                <psez:sectionZm>
                  <psez:sectionZmObj sectionId="{63AD66AD-92FC-47BD-A9D7-1C36DDBDF1D1}">
                    <psez:zmPr id="{CA029AB4-B286-4F9D-8348-1DBC8F6FEAB3}"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3" name="Section Zoom 22">
                <a:hlinkClick r:id="rId13" action="ppaction://hlinksldjump"/>
                <a:extLst>
                  <a:ext uri="{FF2B5EF4-FFF2-40B4-BE49-F238E27FC236}">
                    <a16:creationId xmlns:a16="http://schemas.microsoft.com/office/drawing/2014/main" id="{8BFD768C-01C2-4F67-A922-FCA0AFEE9681}"/>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6FCC813A-F0D0-4429-8B7F-89313BF248D3}"/>
                  </a:ext>
                </a:extLst>
              </p:cNvPr>
              <p:cNvGraphicFramePr>
                <a:graphicFrameLocks noChangeAspect="1"/>
              </p:cNvGraphicFramePr>
              <p:nvPr>
                <p:extLst>
                  <p:ext uri="{D42A27DB-BD31-4B8C-83A1-F6EECF244321}">
                    <p14:modId xmlns:p14="http://schemas.microsoft.com/office/powerpoint/2010/main" val="1016649694"/>
                  </p:ext>
                </p:extLst>
              </p:nvPr>
            </p:nvGraphicFramePr>
            <p:xfrm>
              <a:off x="9469692" y="2402112"/>
              <a:ext cx="2139696" cy="1203579"/>
            </p:xfrm>
            <a:graphic>
              <a:graphicData uri="http://schemas.microsoft.com/office/powerpoint/2016/sectionzoom">
                <psez:sectionZm>
                  <psez:sectionZmObj sectionId="{6F315049-CBF3-480F-A8CE-68ADE4B1A0C9}">
                    <psez:zmPr id="{AEB396B7-9D48-4141-AE47-0091042B62D2}"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5" name="Section Zoom 24">
                <a:hlinkClick r:id="rId16" action="ppaction://hlinksldjump"/>
                <a:extLst>
                  <a:ext uri="{FF2B5EF4-FFF2-40B4-BE49-F238E27FC236}">
                    <a16:creationId xmlns:a16="http://schemas.microsoft.com/office/drawing/2014/main" id="{6FCC813A-F0D0-4429-8B7F-89313BF248D3}"/>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783648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6</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7</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8</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9</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10</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6 - 10</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Assign and Publish Roles/ Responsibilities </a:t>
            </a: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Firewall Strategy</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Implement Web Application Firewalls</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DDoS Mitigation for Critical Apps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Consider Retiring </a:t>
            </a:r>
            <a:br>
              <a:rPr lang="en-US" sz="1800" b="1" dirty="0">
                <a:solidFill>
                  <a:schemeClr val="tx1"/>
                </a:solidFill>
                <a:latin typeface="+mj-lt"/>
              </a:rPr>
            </a:br>
            <a:r>
              <a:rPr lang="en-US" sz="1800" b="1" dirty="0">
                <a:solidFill>
                  <a:schemeClr val="tx1"/>
                </a:solidFill>
                <a:latin typeface="+mj-lt"/>
              </a:rPr>
              <a:t>Legacy/Classic Technology</a:t>
            </a: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4525FDB-4B34-4C62-8B65-5E4B6A08CA05}"/>
                  </a:ext>
                </a:extLst>
              </p:cNvPr>
              <p:cNvGraphicFramePr>
                <a:graphicFrameLocks noChangeAspect="1"/>
              </p:cNvGraphicFramePr>
              <p:nvPr>
                <p:extLst>
                  <p:ext uri="{D42A27DB-BD31-4B8C-83A1-F6EECF244321}">
                    <p14:modId xmlns:p14="http://schemas.microsoft.com/office/powerpoint/2010/main" val="2293453314"/>
                  </p:ext>
                </p:extLst>
              </p:nvPr>
            </p:nvGraphicFramePr>
            <p:xfrm>
              <a:off x="588264" y="2402112"/>
              <a:ext cx="2139696" cy="1203579"/>
            </p:xfrm>
            <a:graphic>
              <a:graphicData uri="http://schemas.microsoft.com/office/powerpoint/2016/sectionzoom">
                <psez:sectionZm>
                  <psez:sectionZmObj sectionId="{03B3D227-87FE-4F60-95F9-F30B076837BD}">
                    <psez:zmPr id="{638676E5-68D8-44F4-8639-723BA7738740}"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1" name="Section Zoom 30">
                <a:hlinkClick r:id="rId4" action="ppaction://hlinksldjump"/>
                <a:extLst>
                  <a:ext uri="{FF2B5EF4-FFF2-40B4-BE49-F238E27FC236}">
                    <a16:creationId xmlns:a16="http://schemas.microsoft.com/office/drawing/2014/main" id="{64525FDB-4B34-4C62-8B65-5E4B6A08CA05}"/>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77AA6EAF-8B99-46DD-B55A-E91FF2BBE986}"/>
                  </a:ext>
                </a:extLst>
              </p:cNvPr>
              <p:cNvGraphicFramePr>
                <a:graphicFrameLocks noChangeAspect="1"/>
              </p:cNvGraphicFramePr>
              <p:nvPr>
                <p:extLst>
                  <p:ext uri="{D42A27DB-BD31-4B8C-83A1-F6EECF244321}">
                    <p14:modId xmlns:p14="http://schemas.microsoft.com/office/powerpoint/2010/main" val="1413730005"/>
                  </p:ext>
                </p:extLst>
              </p:nvPr>
            </p:nvGraphicFramePr>
            <p:xfrm>
              <a:off x="2808233" y="2402112"/>
              <a:ext cx="2139696" cy="1203579"/>
            </p:xfrm>
            <a:graphic>
              <a:graphicData uri="http://schemas.microsoft.com/office/powerpoint/2016/sectionzoom">
                <psez:sectionZm>
                  <psez:sectionZmObj sectionId="{21F04BB5-0F2E-4118-93FB-7F93F662636A}">
                    <psez:zmPr id="{B18244B6-BE5F-4AEF-B72B-55726A85F20D}"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5" name="Section Zoom 34">
                <a:hlinkClick r:id="rId7" action="ppaction://hlinksldjump"/>
                <a:extLst>
                  <a:ext uri="{FF2B5EF4-FFF2-40B4-BE49-F238E27FC236}">
                    <a16:creationId xmlns:a16="http://schemas.microsoft.com/office/drawing/2014/main" id="{77AA6EAF-8B99-46DD-B55A-E91FF2BBE986}"/>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BA729624-59A3-4659-9908-1E41FE60AE8F}"/>
                  </a:ext>
                </a:extLst>
              </p:cNvPr>
              <p:cNvGraphicFramePr>
                <a:graphicFrameLocks noChangeAspect="1"/>
              </p:cNvGraphicFramePr>
              <p:nvPr>
                <p:extLst>
                  <p:ext uri="{D42A27DB-BD31-4B8C-83A1-F6EECF244321}">
                    <p14:modId xmlns:p14="http://schemas.microsoft.com/office/powerpoint/2010/main" val="1865080088"/>
                  </p:ext>
                </p:extLst>
              </p:nvPr>
            </p:nvGraphicFramePr>
            <p:xfrm>
              <a:off x="5028201" y="2397126"/>
              <a:ext cx="2139696" cy="1203579"/>
            </p:xfrm>
            <a:graphic>
              <a:graphicData uri="http://schemas.microsoft.com/office/powerpoint/2016/sectionzoom">
                <psez:sectionZm>
                  <psez:sectionZmObj sectionId="{9D5FFA4F-D3EE-4E30-BD2F-100DD48DDFD8}">
                    <psez:zmPr id="{1251B623-F45C-4C93-8B81-085F0FB01DEE}"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2" name="Section Zoom 31">
                <a:hlinkClick r:id="rId10" action="ppaction://hlinksldjump"/>
                <a:extLst>
                  <a:ext uri="{FF2B5EF4-FFF2-40B4-BE49-F238E27FC236}">
                    <a16:creationId xmlns:a16="http://schemas.microsoft.com/office/drawing/2014/main" id="{BA729624-59A3-4659-9908-1E41FE60AE8F}"/>
                  </a:ext>
                </a:extLst>
              </p:cNvPr>
              <p:cNvPicPr>
                <a:picLocks noGrp="1" noRot="1" noChangeAspect="1" noMove="1" noResize="1" noEditPoints="1" noAdjustHandles="1" noChangeArrowheads="1" noChangeShapeType="1"/>
              </p:cNvPicPr>
              <p:nvPr/>
            </p:nvPicPr>
            <p:blipFill>
              <a:blip r:embed="rId11"/>
              <a:stretch>
                <a:fillRect/>
              </a:stretch>
            </p:blipFill>
            <p:spPr>
              <a:xfrm>
                <a:off x="5028201" y="2397126"/>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BE13EC7-9853-4C06-B5AE-696531891987}"/>
                  </a:ext>
                </a:extLst>
              </p:cNvPr>
              <p:cNvGraphicFramePr>
                <a:graphicFrameLocks noChangeAspect="1"/>
              </p:cNvGraphicFramePr>
              <p:nvPr>
                <p:extLst>
                  <p:ext uri="{D42A27DB-BD31-4B8C-83A1-F6EECF244321}">
                    <p14:modId xmlns:p14="http://schemas.microsoft.com/office/powerpoint/2010/main" val="556597430"/>
                  </p:ext>
                </p:extLst>
              </p:nvPr>
            </p:nvGraphicFramePr>
            <p:xfrm>
              <a:off x="7248170" y="2402112"/>
              <a:ext cx="2139696" cy="1203579"/>
            </p:xfrm>
            <a:graphic>
              <a:graphicData uri="http://schemas.microsoft.com/office/powerpoint/2016/sectionzoom">
                <psez:sectionZm>
                  <psez:sectionZmObj sectionId="{7EB4834C-16A4-49AD-B864-24789B471E19}">
                    <psez:zmPr id="{3E9DAC26-2E84-4B17-98DF-59034A10743A}"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FBE13EC7-9853-4C06-B5AE-696531891987}"/>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DDFE813B-15F2-45B6-888E-4856B4384DEA}"/>
                  </a:ext>
                </a:extLst>
              </p:cNvPr>
              <p:cNvGraphicFramePr>
                <a:graphicFrameLocks noChangeAspect="1"/>
              </p:cNvGraphicFramePr>
              <p:nvPr>
                <p:extLst>
                  <p:ext uri="{D42A27DB-BD31-4B8C-83A1-F6EECF244321}">
                    <p14:modId xmlns:p14="http://schemas.microsoft.com/office/powerpoint/2010/main" val="1410125737"/>
                  </p:ext>
                </p:extLst>
              </p:nvPr>
            </p:nvGraphicFramePr>
            <p:xfrm>
              <a:off x="9469692" y="2402112"/>
              <a:ext cx="2139696" cy="1203579"/>
            </p:xfrm>
            <a:graphic>
              <a:graphicData uri="http://schemas.microsoft.com/office/powerpoint/2016/sectionzoom">
                <psez:sectionZm>
                  <psez:sectionZmObj sectionId="{ABBA847B-C915-4F97-98AF-CBBA42C8CC9C}">
                    <psez:zmPr id="{17F30373-ED05-40BA-96B0-39C695C6E21C}"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3" name="Section Zoom 32">
                <a:hlinkClick r:id="rId16" action="ppaction://hlinksldjump"/>
                <a:extLst>
                  <a:ext uri="{FF2B5EF4-FFF2-40B4-BE49-F238E27FC236}">
                    <a16:creationId xmlns:a16="http://schemas.microsoft.com/office/drawing/2014/main" id="{DDFE813B-15F2-45B6-888E-4856B4384DEA}"/>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6655120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BEB-1375-4397-916F-49D87E69A128}"/>
              </a:ext>
            </a:extLst>
          </p:cNvPr>
          <p:cNvSpPr>
            <a:spLocks noGrp="1"/>
          </p:cNvSpPr>
          <p:nvPr>
            <p:ph type="title"/>
          </p:nvPr>
        </p:nvSpPr>
        <p:spPr>
          <a:xfrm>
            <a:off x="588263" y="585788"/>
            <a:ext cx="4158362" cy="492443"/>
          </a:xfrm>
        </p:spPr>
        <p:txBody>
          <a:bodyPr/>
          <a:lstStyle/>
          <a:p>
            <a:r>
              <a:rPr lang="en-US" dirty="0"/>
              <a:t>Calls To Action</a:t>
            </a:r>
          </a:p>
        </p:txBody>
      </p:sp>
      <p:sp>
        <p:nvSpPr>
          <p:cNvPr id="3" name="Text Placeholder 2">
            <a:extLst>
              <a:ext uri="{FF2B5EF4-FFF2-40B4-BE49-F238E27FC236}">
                <a16:creationId xmlns:a16="http://schemas.microsoft.com/office/drawing/2014/main" id="{B10DC52E-74F5-4018-974B-6CAE7E88F9C1}"/>
              </a:ext>
            </a:extLst>
          </p:cNvPr>
          <p:cNvSpPr>
            <a:spLocks noGrp="1"/>
          </p:cNvSpPr>
          <p:nvPr>
            <p:ph type="body" sz="quarter" idx="10"/>
          </p:nvPr>
        </p:nvSpPr>
        <p:spPr>
          <a:xfrm>
            <a:off x="588263" y="1293284"/>
            <a:ext cx="4690363" cy="5678478"/>
          </a:xfrm>
        </p:spPr>
        <p:txBody>
          <a:bodyPr/>
          <a:lstStyle/>
          <a:p>
            <a:r>
              <a:rPr lang="en-US" sz="2000" dirty="0">
                <a:solidFill>
                  <a:schemeClr val="accent1"/>
                </a:solidFill>
                <a:latin typeface="+mj-lt"/>
              </a:rPr>
              <a:t>Follow Best Practices </a:t>
            </a:r>
          </a:p>
          <a:p>
            <a:pPr marL="285750" indent="-285750">
              <a:buFont typeface="Wingdings" panose="05000000000000000000" pitchFamily="2" charset="2"/>
              <a:buChar char="§"/>
            </a:pPr>
            <a:r>
              <a:rPr lang="en-US" sz="1600" dirty="0"/>
              <a:t>in your Design </a:t>
            </a:r>
            <a:r>
              <a:rPr lang="en-US" sz="1600" dirty="0">
                <a:sym typeface="Wingdings" panose="05000000000000000000" pitchFamily="2" charset="2"/>
              </a:rPr>
              <a:t> Build  Operations</a:t>
            </a:r>
          </a:p>
          <a:p>
            <a:pPr>
              <a:spcBef>
                <a:spcPts val="1800"/>
              </a:spcBef>
            </a:pPr>
            <a:r>
              <a:rPr lang="en-US" sz="2000" dirty="0">
                <a:solidFill>
                  <a:schemeClr val="accent1"/>
                </a:solidFill>
                <a:latin typeface="+mj-lt"/>
              </a:rPr>
              <a:t>Learn More</a:t>
            </a:r>
          </a:p>
          <a:p>
            <a:pPr marL="285750" indent="-285750">
              <a:buFont typeface="Wingdings" panose="05000000000000000000" pitchFamily="2" charset="2"/>
              <a:buChar char="§"/>
            </a:pPr>
            <a:r>
              <a:rPr lang="en-US" sz="1600" b="1" dirty="0"/>
              <a:t>Videos</a:t>
            </a:r>
            <a:r>
              <a:rPr lang="en-US" sz="1600" dirty="0"/>
              <a:t> </a:t>
            </a:r>
            <a:br>
              <a:rPr lang="en-US" sz="1600" dirty="0"/>
            </a:br>
            <a:r>
              <a:rPr lang="en-US" sz="1600" dirty="0">
                <a:gradFill>
                  <a:gsLst>
                    <a:gs pos="1250">
                      <a:srgbClr val="000000"/>
                    </a:gs>
                    <a:gs pos="100000">
                      <a:srgbClr val="000000"/>
                    </a:gs>
                  </a:gsLst>
                  <a:lin ang="5400000" scaled="0"/>
                </a:gradFill>
                <a:hlinkClick r:id="rId3"/>
              </a:rPr>
              <a:t>aka.ms/</a:t>
            </a:r>
            <a:r>
              <a:rPr lang="en-US" sz="1600" dirty="0" err="1">
                <a:gradFill>
                  <a:gsLst>
                    <a:gs pos="1250">
                      <a:srgbClr val="000000"/>
                    </a:gs>
                    <a:gs pos="100000">
                      <a:srgbClr val="000000"/>
                    </a:gs>
                  </a:gsLst>
                  <a:lin ang="5400000" scaled="0"/>
                </a:gradFill>
                <a:hlinkClick r:id="rId3"/>
              </a:rPr>
              <a:t>AzureSecurityCompass</a:t>
            </a:r>
            <a:r>
              <a:rPr lang="en-US" sz="1600" dirty="0">
                <a:gradFill>
                  <a:gsLst>
                    <a:gs pos="1250">
                      <a:srgbClr val="000000"/>
                    </a:gs>
                    <a:gs pos="100000">
                      <a:srgbClr val="000000"/>
                    </a:gs>
                  </a:gsLst>
                  <a:lin ang="5400000" scaled="0"/>
                </a:gradFill>
                <a:hlinkClick r:id="rId3"/>
              </a:rPr>
              <a:t>-Videos</a:t>
            </a:r>
            <a:r>
              <a:rPr lang="en-US" sz="1600" dirty="0">
                <a:gradFill>
                  <a:gsLst>
                    <a:gs pos="1250">
                      <a:srgbClr val="000000"/>
                    </a:gs>
                    <a:gs pos="100000">
                      <a:srgbClr val="000000"/>
                    </a:gs>
                  </a:gsLst>
                  <a:lin ang="5400000" scaled="0"/>
                </a:gradFill>
              </a:rPr>
              <a:t> </a:t>
            </a:r>
            <a:endParaRPr lang="en-US" sz="1600" dirty="0"/>
          </a:p>
          <a:p>
            <a:pPr marL="285750" indent="-285750">
              <a:buFont typeface="Wingdings" panose="05000000000000000000" pitchFamily="2" charset="2"/>
              <a:buChar char="§"/>
            </a:pPr>
            <a:r>
              <a:rPr lang="en-US" sz="1600" b="1" dirty="0"/>
              <a:t>Download slides</a:t>
            </a:r>
            <a:r>
              <a:rPr lang="en-US" sz="1600" dirty="0"/>
              <a:t>  </a:t>
            </a:r>
            <a:r>
              <a:rPr lang="en-US" sz="1600" dirty="0">
                <a:gradFill>
                  <a:gsLst>
                    <a:gs pos="1250">
                      <a:srgbClr val="000000"/>
                    </a:gs>
                    <a:gs pos="100000">
                      <a:srgbClr val="000000"/>
                    </a:gs>
                  </a:gsLst>
                  <a:lin ang="5400000" scaled="0"/>
                </a:gradFill>
                <a:hlinkClick r:id="rId4"/>
              </a:rPr>
              <a:t>aka.ms/</a:t>
            </a:r>
            <a:r>
              <a:rPr lang="en-US" sz="1600" dirty="0" err="1">
                <a:gradFill>
                  <a:gsLst>
                    <a:gs pos="1250">
                      <a:srgbClr val="000000"/>
                    </a:gs>
                    <a:gs pos="100000">
                      <a:srgbClr val="000000"/>
                    </a:gs>
                  </a:gsLst>
                  <a:lin ang="5400000" scaled="0"/>
                </a:gradFill>
                <a:hlinkClick r:id="rId4"/>
              </a:rPr>
              <a:t>AzureSecurityCompass</a:t>
            </a:r>
            <a:r>
              <a:rPr lang="en-US" sz="1600" dirty="0">
                <a:gradFill>
                  <a:gsLst>
                    <a:gs pos="1250">
                      <a:srgbClr val="000000"/>
                    </a:gs>
                    <a:gs pos="100000">
                      <a:srgbClr val="000000"/>
                    </a:gs>
                  </a:gsLst>
                  <a:lin ang="5400000" scaled="0"/>
                </a:gradFill>
              </a:rPr>
              <a:t> </a:t>
            </a:r>
          </a:p>
          <a:p>
            <a:pPr marL="285750" indent="-285750">
              <a:buFont typeface="Wingdings" panose="05000000000000000000" pitchFamily="2" charset="2"/>
              <a:buChar char="§"/>
            </a:pPr>
            <a:r>
              <a:rPr lang="en-US" sz="1600" b="1" dirty="0"/>
              <a:t>Architecture Guidance</a:t>
            </a:r>
            <a:r>
              <a:rPr lang="en-US" sz="1600" dirty="0"/>
              <a:t> </a:t>
            </a:r>
            <a:r>
              <a:rPr lang="en-US" sz="1600" dirty="0">
                <a:gradFill>
                  <a:gsLst>
                    <a:gs pos="1250">
                      <a:srgbClr val="000000"/>
                    </a:gs>
                    <a:gs pos="100000">
                      <a:srgbClr val="000000"/>
                    </a:gs>
                  </a:gsLst>
                  <a:lin ang="5400000" scaled="0"/>
                </a:gradFill>
                <a:hlinkClick r:id="rId5"/>
              </a:rPr>
              <a:t>aka.ms/</a:t>
            </a:r>
            <a:r>
              <a:rPr lang="en-US" sz="1600" dirty="0" err="1">
                <a:gradFill>
                  <a:gsLst>
                    <a:gs pos="1250">
                      <a:srgbClr val="000000"/>
                    </a:gs>
                    <a:gs pos="100000">
                      <a:srgbClr val="000000"/>
                    </a:gs>
                  </a:gsLst>
                  <a:lin ang="5400000" scaled="0"/>
                </a:gradFill>
                <a:hlinkClick r:id="rId5"/>
              </a:rPr>
              <a:t>AzureSecurityArchitecture</a:t>
            </a:r>
            <a:r>
              <a:rPr lang="en-US" sz="1600" dirty="0">
                <a:gradFill>
                  <a:gsLst>
                    <a:gs pos="1250">
                      <a:srgbClr val="000000"/>
                    </a:gs>
                    <a:gs pos="100000">
                      <a:srgbClr val="000000"/>
                    </a:gs>
                  </a:gsLst>
                  <a:lin ang="5400000" scaled="0"/>
                </a:gradFill>
              </a:rPr>
              <a:t> </a:t>
            </a:r>
            <a:endParaRPr lang="en-US" sz="1600" dirty="0"/>
          </a:p>
          <a:p>
            <a:pPr>
              <a:spcBef>
                <a:spcPts val="1800"/>
              </a:spcBef>
            </a:pPr>
            <a:r>
              <a:rPr lang="en-US" sz="2000" dirty="0">
                <a:solidFill>
                  <a:schemeClr val="accent1"/>
                </a:solidFill>
                <a:latin typeface="+mj-lt"/>
              </a:rPr>
              <a:t>Share </a:t>
            </a:r>
          </a:p>
          <a:p>
            <a:pPr marL="285750" indent="-285750">
              <a:buFont typeface="Wingdings" panose="05000000000000000000" pitchFamily="2" charset="2"/>
              <a:buChar char="§"/>
            </a:pPr>
            <a:r>
              <a:rPr lang="en-US" sz="1600" b="1" dirty="0"/>
              <a:t>Architecture </a:t>
            </a:r>
            <a:r>
              <a:rPr lang="en-US" sz="1600" dirty="0">
                <a:sym typeface="Wingdings" panose="05000000000000000000" pitchFamily="2" charset="2"/>
              </a:rPr>
              <a:t></a:t>
            </a:r>
            <a:r>
              <a:rPr lang="en-US" sz="1600" dirty="0"/>
              <a:t> architects &amp; technical teams</a:t>
            </a:r>
          </a:p>
          <a:p>
            <a:pPr marL="285750" indent="-285750">
              <a:buFont typeface="Wingdings" panose="05000000000000000000" pitchFamily="2" charset="2"/>
              <a:buChar char="§"/>
            </a:pPr>
            <a:r>
              <a:rPr lang="en-US" sz="1600" b="1" dirty="0"/>
              <a:t>Slides </a:t>
            </a:r>
            <a:r>
              <a:rPr lang="en-US" sz="1600" b="1" dirty="0">
                <a:sym typeface="Wingdings" panose="05000000000000000000" pitchFamily="2" charset="2"/>
              </a:rPr>
              <a:t> </a:t>
            </a:r>
            <a:r>
              <a:rPr lang="en-US" sz="1600" dirty="0">
                <a:sym typeface="Wingdings" panose="05000000000000000000" pitchFamily="2" charset="2"/>
              </a:rPr>
              <a:t>all of </a:t>
            </a:r>
            <a:r>
              <a:rPr lang="en-US" sz="1600" dirty="0"/>
              <a:t>your teams</a:t>
            </a:r>
          </a:p>
          <a:p>
            <a:pPr>
              <a:spcBef>
                <a:spcPts val="1800"/>
              </a:spcBef>
            </a:pPr>
            <a:r>
              <a:rPr lang="en-US" sz="2000" dirty="0">
                <a:solidFill>
                  <a:schemeClr val="accent1"/>
                </a:solidFill>
                <a:latin typeface="+mj-lt"/>
              </a:rPr>
              <a:t>Provide Feedback</a:t>
            </a:r>
            <a:endParaRPr lang="en-US" sz="2000" dirty="0"/>
          </a:p>
          <a:p>
            <a:pPr marL="285750" indent="-285750">
              <a:buFont typeface="Wingdings" panose="05000000000000000000" pitchFamily="2" charset="2"/>
              <a:buChar char="§"/>
            </a:pPr>
            <a:r>
              <a:rPr lang="en-US" sz="1600" b="1" dirty="0"/>
              <a:t>Compass </a:t>
            </a:r>
            <a:r>
              <a:rPr lang="en-US" sz="1600" dirty="0"/>
              <a:t>- Security and Identity Forum in </a:t>
            </a:r>
            <a:r>
              <a:rPr lang="en-US" sz="1600" dirty="0">
                <a:hlinkClick r:id="rId6"/>
              </a:rPr>
              <a:t>https://aka.ms/SecurityCommunity</a:t>
            </a:r>
            <a:r>
              <a:rPr lang="en-US" sz="1600" dirty="0"/>
              <a:t> </a:t>
            </a:r>
          </a:p>
          <a:p>
            <a:pPr marL="285750" indent="-285750">
              <a:buFont typeface="Wingdings" panose="05000000000000000000" pitchFamily="2" charset="2"/>
              <a:buChar char="§"/>
            </a:pPr>
            <a:r>
              <a:rPr lang="en-US" sz="1600" b="1" dirty="0"/>
              <a:t>Join Secure Score Private Preview </a:t>
            </a:r>
            <a:r>
              <a:rPr lang="en-US" sz="1600" dirty="0">
                <a:hlinkClick r:id="rId7"/>
              </a:rPr>
              <a:t>https://aka.ms/MicrosoftSecurityPreviewProgram</a:t>
            </a:r>
            <a:r>
              <a:rPr lang="en-US" sz="1600" dirty="0"/>
              <a:t> </a:t>
            </a:r>
          </a:p>
          <a:p>
            <a:endParaRPr lang="en-US" dirty="0"/>
          </a:p>
        </p:txBody>
      </p:sp>
      <p:pic>
        <p:nvPicPr>
          <p:cNvPr id="6" name="Picture Placeholder 5" descr="A group of people standing next to a window&#10;&#10;Description automatically generated">
            <a:extLst>
              <a:ext uri="{FF2B5EF4-FFF2-40B4-BE49-F238E27FC236}">
                <a16:creationId xmlns:a16="http://schemas.microsoft.com/office/drawing/2014/main" id="{07DCA577-8621-451E-95FE-14BBDD2A4AD7}"/>
              </a:ext>
            </a:extLst>
          </p:cNvPr>
          <p:cNvPicPr>
            <a:picLocks noGrp="1" noChangeAspect="1"/>
          </p:cNvPicPr>
          <p:nvPr>
            <p:ph type="pic" sz="quarter" idx="11"/>
          </p:nvPr>
        </p:nvPicPr>
        <p:blipFill>
          <a:blip r:embed="rId8" cstate="print">
            <a:extLst>
              <a:ext uri="{28A0092B-C50C-407E-A947-70E740481C1C}">
                <a14:useLocalDpi xmlns:a14="http://schemas.microsoft.com/office/drawing/2010/main"/>
              </a:ext>
            </a:extLst>
          </a:blip>
          <a:srcRect t="16667" b="16667"/>
          <a:stretch>
            <a:fillRect/>
          </a:stretch>
        </p:blipFill>
        <p:spPr>
          <a:xfrm>
            <a:off x="5578699" y="0"/>
            <a:ext cx="6858000" cy="6858000"/>
          </a:xfrm>
        </p:spPr>
      </p:pic>
    </p:spTree>
    <p:extLst>
      <p:ext uri="{BB962C8B-B14F-4D97-AF65-F5344CB8AC3E}">
        <p14:creationId xmlns:p14="http://schemas.microsoft.com/office/powerpoint/2010/main" val="14906950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E26BFA-A385-4573-B7BA-C3784DBDB4D1}"/>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a:t>
            </a:r>
            <a:endParaRPr lang="en-US" sz="2800" dirty="0">
              <a:solidFill>
                <a:schemeClr val="bg1"/>
              </a:solidFill>
              <a:latin typeface="+mj-lt"/>
              <a:ea typeface="Segoe UI" pitchFamily="34" charset="0"/>
              <a:cs typeface="Segoe UI"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9CBFDCE-74D4-4089-90DE-27BDE48134D9}"/>
                  </a:ext>
                </a:extLst>
              </p:cNvPr>
              <p:cNvGraphicFramePr>
                <a:graphicFrameLocks noChangeAspect="1"/>
              </p:cNvGraphicFramePr>
              <p:nvPr>
                <p:extLst>
                  <p:ext uri="{D42A27DB-BD31-4B8C-83A1-F6EECF244321}">
                    <p14:modId xmlns:p14="http://schemas.microsoft.com/office/powerpoint/2010/main" val="3043606827"/>
                  </p:ext>
                </p:extLst>
              </p:nvPr>
            </p:nvGraphicFramePr>
            <p:xfrm>
              <a:off x="10764076" y="585788"/>
              <a:ext cx="845312" cy="475488"/>
            </p:xfrm>
            <a:graphic>
              <a:graphicData uri="http://schemas.microsoft.com/office/powerpoint/2016/slidezoom">
                <pslz:sldZm>
                  <pslz:sldZmObj sldId="8441" cId="78364891">
                    <pslz:zmPr id="{74C37D3D-EC6B-4D94-AA82-443589050D1D}"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E9CBFDCE-74D4-4089-90DE-27BDE48134D9}"/>
                  </a:ext>
                </a:extLst>
              </p:cNvPr>
              <p:cNvPicPr>
                <a:picLocks noGrp="1" noRot="1" noChangeAspect="1" noMove="1" noResize="1" noEditPoints="1" noAdjustHandles="1" noChangeArrowheads="1" noChangeShapeType="1"/>
              </p:cNvPicPr>
              <p:nvPr/>
            </p:nvPicPr>
            <p:blipFill>
              <a:blip r:embed="rId4"/>
              <a:stretch>
                <a:fillRect/>
              </a:stretch>
            </p:blipFill>
            <p:spPr>
              <a:xfrm>
                <a:off x="10764076"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02EEC639-6BA7-4BD0-9763-2C09D31783E6}"/>
              </a:ext>
            </a:extLst>
          </p:cNvPr>
          <p:cNvSpPr/>
          <p:nvPr/>
        </p:nvSpPr>
        <p:spPr bwMode="auto">
          <a:xfrm>
            <a:off x="4713741" y="1436688"/>
            <a:ext cx="6895647" cy="4907972"/>
          </a:xfrm>
          <a:prstGeom prst="rect">
            <a:avLst/>
          </a:prstGeom>
          <a:solidFill>
            <a:srgbClr val="E6E6E6"/>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7" name="Rectangle 16">
            <a:extLst>
              <a:ext uri="{FF2B5EF4-FFF2-40B4-BE49-F238E27FC236}">
                <a16:creationId xmlns:a16="http://schemas.microsoft.com/office/drawing/2014/main" id="{B6ACA536-51C7-4D11-A086-47892075808A}"/>
              </a:ext>
            </a:extLst>
          </p:cNvPr>
          <p:cNvSpPr/>
          <p:nvPr/>
        </p:nvSpPr>
        <p:spPr bwMode="auto">
          <a:xfrm>
            <a:off x="588263" y="1434643"/>
            <a:ext cx="3902747" cy="4910017"/>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F9C95528-F314-4A3E-BDBD-9289EB5237FF}"/>
              </a:ext>
            </a:extLst>
          </p:cNvPr>
          <p:cNvSpPr>
            <a:spLocks noGrp="1"/>
          </p:cNvSpPr>
          <p:nvPr>
            <p:ph type="title"/>
          </p:nvPr>
        </p:nvSpPr>
        <p:spPr>
          <a:xfrm>
            <a:off x="1175657" y="457200"/>
            <a:ext cx="10431126" cy="492443"/>
          </a:xfrm>
        </p:spPr>
        <p:txBody>
          <a:bodyPr/>
          <a:lstStyle/>
          <a:p>
            <a:r>
              <a:rPr lang="en-US" dirty="0"/>
              <a:t>Operationalize Secure Score</a:t>
            </a:r>
          </a:p>
        </p:txBody>
      </p:sp>
      <p:sp>
        <p:nvSpPr>
          <p:cNvPr id="5" name="TextBox 4">
            <a:extLst>
              <a:ext uri="{FF2B5EF4-FFF2-40B4-BE49-F238E27FC236}">
                <a16:creationId xmlns:a16="http://schemas.microsoft.com/office/drawing/2014/main" id="{274C653B-375E-4698-B57C-B701B91813B3}"/>
              </a:ext>
            </a:extLst>
          </p:cNvPr>
          <p:cNvSpPr txBox="1"/>
          <p:nvPr/>
        </p:nvSpPr>
        <p:spPr>
          <a:xfrm>
            <a:off x="10089438" y="595093"/>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6" name="arrow_15_bidi">
            <a:extLst>
              <a:ext uri="{FF2B5EF4-FFF2-40B4-BE49-F238E27FC236}">
                <a16:creationId xmlns:a16="http://schemas.microsoft.com/office/drawing/2014/main" id="{0F2FF6E9-B5A9-4358-B308-01F6BD2EAC42}"/>
              </a:ext>
            </a:extLst>
          </p:cNvPr>
          <p:cNvSpPr>
            <a:spLocks noChangeAspect="1" noEditPoints="1"/>
          </p:cNvSpPr>
          <p:nvPr/>
        </p:nvSpPr>
        <p:spPr bwMode="auto">
          <a:xfrm flipH="1">
            <a:off x="9965180" y="739972"/>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3">
            <a:extLst>
              <a:ext uri="{FF2B5EF4-FFF2-40B4-BE49-F238E27FC236}">
                <a16:creationId xmlns:a16="http://schemas.microsoft.com/office/drawing/2014/main" id="{AC0743C8-CB77-45B5-8033-DDA3E32181C4}"/>
              </a:ext>
            </a:extLst>
          </p:cNvPr>
          <p:cNvSpPr txBox="1">
            <a:spLocks/>
          </p:cNvSpPr>
          <p:nvPr/>
        </p:nvSpPr>
        <p:spPr>
          <a:xfrm>
            <a:off x="588262" y="1436687"/>
            <a:ext cx="3902775" cy="4375227"/>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Operationalize Azure Secure Score</a:t>
            </a:r>
            <a:endParaRPr kumimoji="0" lang="en-US" sz="1400" b="1" i="0" u="none" strike="noStrike" kern="1200" cap="none" spc="0" normalizeH="0" baseline="0" noProof="0" dirty="0">
              <a:ln>
                <a:noFill/>
              </a:ln>
              <a:solidFill>
                <a:srgbClr val="107C10"/>
              </a:soli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Assign stakeholders to use Secure Score in Azure Security Center to monitor risk profile and continuously improve security posture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Rapidly identifying and remediating common security hygiene risks can significantly reduce overall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r>
              <a:rPr lang="en-US" sz="1400" dirty="0">
                <a:gradFill>
                  <a:gsLst>
                    <a:gs pos="1250">
                      <a:schemeClr val="tx1"/>
                    </a:gs>
                    <a:gs pos="100000">
                      <a:schemeClr val="tx1"/>
                    </a:gs>
                  </a:gsLst>
                  <a:lin ang="5400000" scaled="0"/>
                </a:gradFill>
                <a:latin typeface="Segoe UI"/>
              </a:rPr>
              <a:t>Set up a regular cadence (typically monthly) to review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Azure secure score and plan initiatives with specific improvement goals. </a:t>
            </a:r>
            <a:r>
              <a:rPr lang="en-US" sz="1400" dirty="0"/>
              <a:t>Gamify the activity if possible to increase engagement. </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5"/>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A9F37E31-8EC7-418B-9048-88096487350E}"/>
              </a:ext>
            </a:extLst>
          </p:cNvPr>
          <p:cNvGrpSpPr/>
          <p:nvPr/>
        </p:nvGrpSpPr>
        <p:grpSpPr>
          <a:xfrm>
            <a:off x="2234630" y="1135292"/>
            <a:ext cx="602792" cy="602792"/>
            <a:chOff x="2135900" y="1524193"/>
            <a:chExt cx="602792" cy="602792"/>
          </a:xfrm>
        </p:grpSpPr>
        <p:sp>
          <p:nvSpPr>
            <p:cNvPr id="10" name="Oval 9">
              <a:extLst>
                <a:ext uri="{FF2B5EF4-FFF2-40B4-BE49-F238E27FC236}">
                  <a16:creationId xmlns:a16="http://schemas.microsoft.com/office/drawing/2014/main" id="{58E15651-6DAE-4C3A-8F09-B3CAF9FA80C0}"/>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1649902-0483-452F-A1A3-348FC70F1471}"/>
                </a:ext>
              </a:extLst>
            </p:cNvPr>
            <p:cNvGrpSpPr/>
            <p:nvPr/>
          </p:nvGrpSpPr>
          <p:grpSpPr>
            <a:xfrm>
              <a:off x="2214565" y="1584488"/>
              <a:ext cx="445462" cy="384019"/>
              <a:chOff x="1031412" y="1905042"/>
              <a:chExt cx="565643" cy="487623"/>
            </a:xfrm>
          </p:grpSpPr>
          <p:sp>
            <p:nvSpPr>
              <p:cNvPr id="12" name="Isosceles Triangle 11">
                <a:extLst>
                  <a:ext uri="{FF2B5EF4-FFF2-40B4-BE49-F238E27FC236}">
                    <a16:creationId xmlns:a16="http://schemas.microsoft.com/office/drawing/2014/main" id="{D925FE62-7C13-4FB2-A347-8E49C3211A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 name="Straight Arrow Connector 12">
                <a:extLst>
                  <a:ext uri="{FF2B5EF4-FFF2-40B4-BE49-F238E27FC236}">
                    <a16:creationId xmlns:a16="http://schemas.microsoft.com/office/drawing/2014/main" id="{F3C4070B-C580-47AE-A9A4-4B2590027CE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aphicFrame>
        <p:nvGraphicFramePr>
          <p:cNvPr id="16" name="Table 15">
            <a:extLst>
              <a:ext uri="{FF2B5EF4-FFF2-40B4-BE49-F238E27FC236}">
                <a16:creationId xmlns:a16="http://schemas.microsoft.com/office/drawing/2014/main" id="{A3AFC69E-4BD5-4AB7-8B96-A618D1A23113}"/>
              </a:ext>
            </a:extLst>
          </p:cNvPr>
          <p:cNvGraphicFramePr>
            <a:graphicFrameLocks noGrp="1"/>
          </p:cNvGraphicFramePr>
          <p:nvPr>
            <p:extLst>
              <p:ext uri="{D42A27DB-BD31-4B8C-83A1-F6EECF244321}">
                <p14:modId xmlns:p14="http://schemas.microsoft.com/office/powerpoint/2010/main" val="1601885419"/>
              </p:ext>
            </p:extLst>
          </p:nvPr>
        </p:nvGraphicFramePr>
        <p:xfrm>
          <a:off x="4732070" y="2259648"/>
          <a:ext cx="6871667" cy="4229100"/>
        </p:xfrm>
        <a:graphic>
          <a:graphicData uri="http://schemas.openxmlformats.org/drawingml/2006/table">
            <a:tbl>
              <a:tblPr firstCol="1" bandRow="1">
                <a:tableStyleId>{5C22544A-7EE6-4342-B048-85BDC9FD1C3A}</a:tableStyleId>
              </a:tblPr>
              <a:tblGrid>
                <a:gridCol w="1740607">
                  <a:extLst>
                    <a:ext uri="{9D8B030D-6E8A-4147-A177-3AD203B41FA5}">
                      <a16:colId xmlns:a16="http://schemas.microsoft.com/office/drawing/2014/main" val="131552263"/>
                    </a:ext>
                  </a:extLst>
                </a:gridCol>
                <a:gridCol w="5131060">
                  <a:extLst>
                    <a:ext uri="{9D8B030D-6E8A-4147-A177-3AD203B41FA5}">
                      <a16:colId xmlns:a16="http://schemas.microsoft.com/office/drawing/2014/main" val="253799149"/>
                    </a:ext>
                  </a:extLst>
                </a:gridCol>
              </a:tblGrid>
              <a:tr h="231088">
                <a:tc>
                  <a:txBody>
                    <a:bodyPr/>
                    <a:lstStyle/>
                    <a:p>
                      <a:pPr marL="0" algn="l" defTabSz="932719" rtl="0" eaLnBrk="1" latinLnBrk="0" hangingPunct="1"/>
                      <a:r>
                        <a:rPr lang="en-US" sz="1200" b="1" i="0" kern="1200" dirty="0">
                          <a:solidFill>
                            <a:schemeClr val="bg1"/>
                          </a:solidFill>
                          <a:latin typeface="+mn-lt"/>
                          <a:ea typeface="+mn-ea"/>
                          <a:cs typeface="+mn-cs"/>
                        </a:rPr>
                        <a:t>Improve Score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latin typeface="+mn-lt"/>
                          <a:ea typeface="+mn-ea"/>
                          <a:cs typeface="+mn-cs"/>
                        </a:rPr>
                        <a:t>Responsible Technical Team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68930111"/>
                  </a:ext>
                </a:extLst>
              </a:tr>
              <a:tr h="1264567">
                <a:tc>
                  <a:txBody>
                    <a:bodyPr/>
                    <a:lstStyle/>
                    <a:p>
                      <a:r>
                        <a:rPr lang="en-US" sz="1200" b="1" i="0" dirty="0">
                          <a:solidFill>
                            <a:schemeClr val="tx1"/>
                          </a:solidFill>
                        </a:rPr>
                        <a:t>Compute and Apps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rPr>
                        <a:t>App Services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Development/Security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Containers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 and/or Infrastructure/IT Operations</a:t>
                      </a:r>
                    </a:p>
                    <a:p>
                      <a:pPr marL="0" lvl="0" algn="l" defTabSz="932719" rtl="0" eaLnBrk="1" latinLnBrk="0" hangingPunct="1">
                        <a:spcBef>
                          <a:spcPts val="300"/>
                        </a:spcBef>
                      </a:pPr>
                      <a:r>
                        <a:rPr lang="en-US" sz="1200" b="0" i="0" kern="1200" dirty="0">
                          <a:solidFill>
                            <a:schemeClr val="tx1"/>
                          </a:solidFill>
                          <a:latin typeface="+mj-lt"/>
                          <a:ea typeface="+mn-ea"/>
                          <a:cs typeface="+mn-cs"/>
                        </a:rPr>
                        <a:t>VMs/Scale sets/compute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IT/Infrastructure Operations</a:t>
                      </a:r>
                    </a:p>
                    <a:p>
                      <a:pPr marL="0" marR="0" lvl="0" indent="-180609" algn="l" defTabSz="932719"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b="0" i="0" kern="1200" dirty="0">
                          <a:solidFill>
                            <a:schemeClr val="tx1"/>
                          </a:solidFill>
                          <a:latin typeface="+mj-lt"/>
                          <a:ea typeface="+mn-ea"/>
                          <a:cs typeface="+mn-cs"/>
                        </a:rPr>
                        <a:t>NOTE: </a:t>
                      </a:r>
                      <a:r>
                        <a:rPr lang="en-US" sz="1050" b="0" i="0" dirty="0">
                          <a:solidFill>
                            <a:schemeClr val="tx1"/>
                          </a:solidFill>
                        </a:rPr>
                        <a:t>Each DevOps team may be responsible for their application resources</a:t>
                      </a:r>
                      <a:endParaRPr lang="en-US" sz="1050" b="0" i="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715275"/>
                  </a:ext>
                </a:extLst>
              </a:tr>
              <a:tr h="725361">
                <a:tc>
                  <a:txBody>
                    <a:bodyPr/>
                    <a:lstStyle/>
                    <a:p>
                      <a:r>
                        <a:rPr lang="en-US" sz="1200" b="1" i="0" dirty="0">
                          <a:solidFill>
                            <a:schemeClr val="tx1"/>
                          </a:solidFill>
                        </a:rPr>
                        <a:t>Data &amp; Storage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SQL/Redis/Data Lake Analytics/Data Lake Store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Database Team</a:t>
                      </a:r>
                    </a:p>
                    <a:p>
                      <a:pPr marL="0" lvl="0" algn="l" defTabSz="932719" rtl="0" eaLnBrk="1" latinLnBrk="0" hangingPunct="1">
                        <a:spcBef>
                          <a:spcPts val="300"/>
                        </a:spcBef>
                      </a:pPr>
                      <a:r>
                        <a:rPr lang="en-US" sz="1200" b="0" i="0" kern="1200" dirty="0">
                          <a:solidFill>
                            <a:schemeClr val="tx1"/>
                          </a:solidFill>
                          <a:latin typeface="+mj-lt"/>
                          <a:ea typeface="+mn-ea"/>
                          <a:cs typeface="+mn-cs"/>
                        </a:rPr>
                        <a:t>Storage Accounts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Storage/Infrastructure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744836"/>
                  </a:ext>
                </a:extLst>
              </a:tr>
              <a:tr h="725361">
                <a:tc>
                  <a:txBody>
                    <a:bodyPr/>
                    <a:lstStyle/>
                    <a:p>
                      <a:r>
                        <a:rPr lang="en-US" sz="1200" b="1" i="0" dirty="0">
                          <a:solidFill>
                            <a:schemeClr val="tx1"/>
                          </a:solidFill>
                        </a:rPr>
                        <a:t>Identity and Access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Subscriptions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Identity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Key Vault</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Information/Data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667316"/>
                  </a:ext>
                </a:extLst>
              </a:tr>
              <a:tr h="385147">
                <a:tc>
                  <a:txBody>
                    <a:bodyPr/>
                    <a:lstStyle/>
                    <a:p>
                      <a:r>
                        <a:rPr lang="en-US" sz="1200" b="1" i="0" dirty="0">
                          <a:solidFill>
                            <a:schemeClr val="tx1"/>
                          </a:solidFill>
                        </a:rPr>
                        <a:t>Networking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Networking Team</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902314"/>
                  </a:ext>
                </a:extLst>
              </a:tr>
              <a:tr h="231088">
                <a:tc>
                  <a:txBody>
                    <a:bodyPr/>
                    <a:lstStyle/>
                    <a:p>
                      <a:pPr marL="0" algn="l" defTabSz="932719" rtl="0" eaLnBrk="1" latinLnBrk="0" hangingPunct="1"/>
                      <a:r>
                        <a:rPr lang="en-US" sz="1200" b="1" i="0" kern="1200" dirty="0">
                          <a:solidFill>
                            <a:schemeClr val="tx1"/>
                          </a:solidFill>
                          <a:latin typeface="+mn-lt"/>
                          <a:ea typeface="+mn-ea"/>
                          <a:cs typeface="+mn-cs"/>
                        </a:rPr>
                        <a:t>IoT Security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IoT Operations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9878721"/>
                  </a:ext>
                </a:extLst>
              </a:tr>
            </a:tbl>
          </a:graphicData>
        </a:graphic>
      </p:graphicFrame>
      <p:sp>
        <p:nvSpPr>
          <p:cNvPr id="18" name="Text Placeholder 3">
            <a:extLst>
              <a:ext uri="{FF2B5EF4-FFF2-40B4-BE49-F238E27FC236}">
                <a16:creationId xmlns:a16="http://schemas.microsoft.com/office/drawing/2014/main" id="{6B55592D-1726-47A1-984B-636625C0B7B2}"/>
              </a:ext>
            </a:extLst>
          </p:cNvPr>
          <p:cNvSpPr txBox="1">
            <a:spLocks/>
          </p:cNvSpPr>
          <p:nvPr/>
        </p:nvSpPr>
        <p:spPr>
          <a:xfrm>
            <a:off x="588263" y="5811915"/>
            <a:ext cx="3902747" cy="676833"/>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Important: The score you see depends on which subscriptions you have permission to </a:t>
            </a:r>
          </a:p>
        </p:txBody>
      </p:sp>
      <p:sp>
        <p:nvSpPr>
          <p:cNvPr id="20" name="Rectangle 19">
            <a:extLst>
              <a:ext uri="{FF2B5EF4-FFF2-40B4-BE49-F238E27FC236}">
                <a16:creationId xmlns:a16="http://schemas.microsoft.com/office/drawing/2014/main" id="{D9B83D64-28D4-41E6-A532-7242866D1128}"/>
              </a:ext>
            </a:extLst>
          </p:cNvPr>
          <p:cNvSpPr/>
          <p:nvPr/>
        </p:nvSpPr>
        <p:spPr>
          <a:xfrm>
            <a:off x="4671635" y="1105746"/>
            <a:ext cx="2848729" cy="307777"/>
          </a:xfrm>
          <a:prstGeom prst="rect">
            <a:avLst/>
          </a:prstGeom>
        </p:spPr>
        <p:txBody>
          <a:bodyPr wrap="none">
            <a:spAutoFit/>
          </a:bodyPr>
          <a:lstStyle/>
          <a:p>
            <a:pPr algn="ctr" defTabSz="914400" fontAlgn="base">
              <a:spcAft>
                <a:spcPts val="1600"/>
              </a:spcAft>
              <a:defRPr/>
            </a:pPr>
            <a:r>
              <a:rPr lang="en-US" sz="1400" b="1" cap="all" dirty="0">
                <a:solidFill>
                  <a:srgbClr val="107C10"/>
                </a:solidFill>
                <a:latin typeface="Segoe UI" panose="020B0502040204020203" pitchFamily="34" charset="0"/>
                <a:cs typeface="Segoe UI" panose="020B0502040204020203" pitchFamily="34" charset="0"/>
              </a:rPr>
              <a:t>Suggested Process Owners</a:t>
            </a:r>
          </a:p>
        </p:txBody>
      </p:sp>
      <p:graphicFrame>
        <p:nvGraphicFramePr>
          <p:cNvPr id="14" name="Table 13">
            <a:extLst>
              <a:ext uri="{FF2B5EF4-FFF2-40B4-BE49-F238E27FC236}">
                <a16:creationId xmlns:a16="http://schemas.microsoft.com/office/drawing/2014/main" id="{58095ED1-CCEE-4AD4-B41F-BCEF024476F1}"/>
              </a:ext>
            </a:extLst>
          </p:cNvPr>
          <p:cNvGraphicFramePr>
            <a:graphicFrameLocks noGrp="1"/>
          </p:cNvGraphicFramePr>
          <p:nvPr>
            <p:extLst>
              <p:ext uri="{D42A27DB-BD31-4B8C-83A1-F6EECF244321}">
                <p14:modId xmlns:p14="http://schemas.microsoft.com/office/powerpoint/2010/main" val="1892400363"/>
              </p:ext>
            </p:extLst>
          </p:nvPr>
        </p:nvGraphicFramePr>
        <p:xfrm>
          <a:off x="4721017" y="1436688"/>
          <a:ext cx="6888371" cy="822960"/>
        </p:xfrm>
        <a:graphic>
          <a:graphicData uri="http://schemas.openxmlformats.org/drawingml/2006/table">
            <a:tbl>
              <a:tblPr firstCol="1" bandRow="1">
                <a:tableStyleId>{5C22544A-7EE6-4342-B048-85BDC9FD1C3A}</a:tableStyleId>
              </a:tblPr>
              <a:tblGrid>
                <a:gridCol w="1755556">
                  <a:extLst>
                    <a:ext uri="{9D8B030D-6E8A-4147-A177-3AD203B41FA5}">
                      <a16:colId xmlns:a16="http://schemas.microsoft.com/office/drawing/2014/main" val="2367184530"/>
                    </a:ext>
                  </a:extLst>
                </a:gridCol>
                <a:gridCol w="5132815">
                  <a:extLst>
                    <a:ext uri="{9D8B030D-6E8A-4147-A177-3AD203B41FA5}">
                      <a16:colId xmlns:a16="http://schemas.microsoft.com/office/drawing/2014/main" val="758611709"/>
                    </a:ext>
                  </a:extLst>
                </a:gridCol>
              </a:tblGrid>
              <a:tr h="366545">
                <a:tc>
                  <a:txBody>
                    <a:bodyPr/>
                    <a:lstStyle/>
                    <a:p>
                      <a:r>
                        <a:rPr lang="en-US" sz="1200" b="1" dirty="0"/>
                        <a:t>Monitor Secure Score</a:t>
                      </a:r>
                      <a:endParaRPr lang="en-US" sz="1200" b="1" dirty="0">
                        <a:gradFill>
                          <a:gsLst>
                            <a:gs pos="1250">
                              <a:srgbClr val="1A1A1A"/>
                            </a:gs>
                            <a:gs pos="100000">
                              <a:srgbClr val="1A1A1A"/>
                            </a:gs>
                          </a:gsLst>
                          <a:lin ang="5400000" scaled="0"/>
                        </a:gra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a:txBody>
                    <a:bodyPr/>
                    <a:lstStyle/>
                    <a:p>
                      <a:pPr marL="171450" indent="-171450">
                        <a:buFont typeface="Arial" panose="020B0604020202020204" pitchFamily="34" charset="0"/>
                        <a:buChar char="•"/>
                      </a:pPr>
                      <a:r>
                        <a:rPr lang="en-US" sz="1200" b="1" dirty="0"/>
                        <a:t>Vulnerability Management (or Governance/Risk/Compliance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Architecture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Responsible Technical Team (listed below)</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0130924"/>
                  </a:ext>
                </a:extLst>
              </a:tr>
            </a:tbl>
          </a:graphicData>
        </a:graphic>
      </p:graphicFrame>
    </p:spTree>
    <p:extLst>
      <p:ext uri="{BB962C8B-B14F-4D97-AF65-F5344CB8AC3E}">
        <p14:creationId xmlns:p14="http://schemas.microsoft.com/office/powerpoint/2010/main" val="34621623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C9BB846-4D81-4021-B1DE-15A809B96609}"/>
                  </a:ext>
                </a:extLst>
              </p:cNvPr>
              <p:cNvGraphicFramePr>
                <a:graphicFrameLocks noChangeAspect="1"/>
              </p:cNvGraphicFramePr>
              <p:nvPr>
                <p:extLst>
                  <p:ext uri="{D42A27DB-BD31-4B8C-83A1-F6EECF244321}">
                    <p14:modId xmlns:p14="http://schemas.microsoft.com/office/powerpoint/2010/main" val="3047877380"/>
                  </p:ext>
                </p:extLst>
              </p:nvPr>
            </p:nvGraphicFramePr>
            <p:xfrm>
              <a:off x="10758424" y="585788"/>
              <a:ext cx="845312" cy="475488"/>
            </p:xfrm>
            <a:graphic>
              <a:graphicData uri="http://schemas.microsoft.com/office/powerpoint/2016/slidezoom">
                <pslz:sldZm>
                  <pslz:sldZmObj sldId="8441" cId="78364891">
                    <pslz:zmPr id="{04F9E63A-53D6-4BDF-907C-8B83A91561B8}"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C9BB846-4D81-4021-B1DE-15A809B96609}"/>
                  </a:ext>
                </a:extLst>
              </p:cNvPr>
              <p:cNvPicPr>
                <a:picLocks noGrp="1" noRot="1" noChangeAspect="1" noMove="1" noResize="1" noEditPoints="1" noAdjustHandles="1" noChangeArrowheads="1" noChangeShapeType="1"/>
              </p:cNvPicPr>
              <p:nvPr/>
            </p:nvPicPr>
            <p:blipFill>
              <a:blip r:embed="rId4"/>
              <a:stretch>
                <a:fillRect/>
              </a:stretch>
            </p:blipFill>
            <p:spPr>
              <a:xfrm>
                <a:off x="10758424"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6A5CE233-5159-4DE9-B8D5-364AD6E25375}"/>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2</a:t>
            </a:r>
            <a:endParaRPr lang="en-US" sz="2800" dirty="0">
              <a:solidFill>
                <a:schemeClr val="bg1"/>
              </a:soli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5785F8F8-D6F3-448E-8569-0CB9F3EB78AC}"/>
              </a:ext>
            </a:extLst>
          </p:cNvPr>
          <p:cNvSpPr/>
          <p:nvPr/>
        </p:nvSpPr>
        <p:spPr bwMode="auto">
          <a:xfrm>
            <a:off x="588261" y="5436702"/>
            <a:ext cx="11015475" cy="58477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66C2446F-8A32-49F7-916D-50F714FC0EB5}"/>
              </a:ext>
            </a:extLst>
          </p:cNvPr>
          <p:cNvSpPr/>
          <p:nvPr/>
        </p:nvSpPr>
        <p:spPr bwMode="auto">
          <a:xfrm>
            <a:off x="588263" y="1825588"/>
            <a:ext cx="6409435"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49EA6588-48C2-4C93-90C1-A06A81C220A1}"/>
              </a:ext>
            </a:extLst>
          </p:cNvPr>
          <p:cNvSpPr/>
          <p:nvPr/>
        </p:nvSpPr>
        <p:spPr bwMode="auto">
          <a:xfrm>
            <a:off x="7233107" y="1825588"/>
            <a:ext cx="4370631"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109881" y="457200"/>
            <a:ext cx="10496901" cy="738664"/>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233108" y="1825588"/>
            <a:ext cx="4370630"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No Standing Access</a:t>
            </a:r>
            <a:endParaRPr kumimoji="0" lang="en-US" sz="14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Permanent privileges increase business risk by increasing attack surface of accounts (time)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Just in Time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Azure AD PIM or 3rd party solution) for all of these accounts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Break glass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passwordless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(preferred) or require MFA.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Passwords cannot protect accounts against common attacks.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https://channel9.msdn.com/events/Ignite/Microsoft-Ignite-Orlando-2017/BRK3016</a:t>
            </a: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(Windows Hello)</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solidFill>
                  <a:srgbClr val="1A1A1A"/>
                </a:solidFill>
                <a:effectLst/>
                <a:uLnTx/>
                <a:uFillTx/>
                <a:latin typeface="Segoe UI"/>
                <a:ea typeface="+mn-ea"/>
                <a:cs typeface="+mn-cs"/>
                <a:hlinkClick r:id="rId6"/>
              </a:rPr>
              <a:t>http://aka.ms/HelloForBusiness</a:t>
            </a:r>
            <a:endPar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(Authenticator App)</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https://docs.microsoft.com/en-us/azure/active-directory/authentication/howto-authentication-phone-sign-in</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Multifactor Authentication </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https://docs.microsoft.com/en-us/azure/active-directory/authentication/howto-mfa-userstates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117027"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588262" y="5436703"/>
            <a:ext cx="11021126" cy="584775"/>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Note: </a:t>
            </a:r>
            <a:r>
              <a:rPr kumimoji="0" lang="en-US" sz="1400" b="0" i="0" u="none" strike="noStrike" kern="1200" cap="none" spc="0" normalizeH="0" baseline="0" noProof="0" dirty="0">
                <a:ln>
                  <a:noFill/>
                </a:ln>
                <a:solidFill>
                  <a:schemeClr val="bg1"/>
                </a:solidFill>
                <a:effectLst/>
                <a:uLnTx/>
                <a:uFillTx/>
                <a:latin typeface="Segoe UI"/>
                <a:ea typeface="+mn-ea"/>
                <a:cs typeface="+mn-cs"/>
              </a:rPr>
              <a:t>Text Message based MFA is now relatively inexpensive for attackers to bypass, so focus 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passwordless</a:t>
            </a:r>
            <a:r>
              <a:rPr kumimoji="0" lang="en-US" sz="1400" b="0" i="0" u="none" strike="noStrike" kern="1200" cap="none" spc="0" normalizeH="0" baseline="0" noProof="0" dirty="0">
                <a:ln>
                  <a:noFill/>
                </a:ln>
                <a:solidFill>
                  <a:schemeClr val="bg1"/>
                </a:solidFill>
                <a:effectLst/>
                <a:uLnTx/>
                <a:uFillTx/>
                <a:latin typeface="Segoe UI"/>
                <a:ea typeface="+mn-ea"/>
                <a:cs typeface="+mn-cs"/>
              </a:rPr>
              <a:t> &amp; stronger MFA</a:t>
            </a:r>
          </a:p>
        </p:txBody>
      </p:sp>
      <p:sp>
        <p:nvSpPr>
          <p:cNvPr id="29" name="TextBox 28">
            <a:extLst>
              <a:ext uri="{FF2B5EF4-FFF2-40B4-BE49-F238E27FC236}">
                <a16:creationId xmlns:a16="http://schemas.microsoft.com/office/drawing/2014/main" id="{87E76A97-CD6C-4554-AF0C-F9BFC937A03C}"/>
              </a:ext>
            </a:extLst>
          </p:cNvPr>
          <p:cNvSpPr txBox="1"/>
          <p:nvPr/>
        </p:nvSpPr>
        <p:spPr>
          <a:xfrm>
            <a:off x="10083786"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79C27F92-1A6C-4B97-BA9D-D37B1AE6D3CB}"/>
              </a:ext>
            </a:extLst>
          </p:cNvPr>
          <p:cNvSpPr>
            <a:spLocks noChangeAspect="1" noEditPoints="1"/>
          </p:cNvSpPr>
          <p:nvPr/>
        </p:nvSpPr>
        <p:spPr bwMode="auto">
          <a:xfrm flipH="1">
            <a:off x="9959528"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 Placeholder 3">
            <a:extLst>
              <a:ext uri="{FF2B5EF4-FFF2-40B4-BE49-F238E27FC236}">
                <a16:creationId xmlns:a16="http://schemas.microsoft.com/office/drawing/2014/main" id="{C5610D95-7A32-4684-94BE-3472CD99E527}"/>
              </a:ext>
            </a:extLst>
          </p:cNvPr>
          <p:cNvSpPr txBox="1">
            <a:spLocks/>
          </p:cNvSpPr>
          <p:nvPr/>
        </p:nvSpPr>
        <p:spPr>
          <a:xfrm>
            <a:off x="2122311" y="6201077"/>
            <a:ext cx="8472040" cy="4773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 typeface="Wingdings" panose="05000000000000000000" pitchFamily="2" charset="2"/>
              <a:buNone/>
              <a:tabLst/>
              <a:defRPr kumimoji="0" sz="1400" b="1" i="0" u="none" strike="noStrike" cap="all" spc="0" normalizeH="0" baseline="0">
                <a:ln>
                  <a:noFill/>
                </a:ln>
                <a:gradFill>
                  <a:gsLst>
                    <a:gs pos="1250">
                      <a:srgbClr val="107C10"/>
                    </a:gs>
                    <a:gs pos="100000">
                      <a:srgbClr val="107C10"/>
                    </a:gs>
                  </a:gsLst>
                  <a:lin ang="5400000" scaled="0"/>
                </a:gradFill>
                <a:effectLst/>
                <a:uLnTx/>
                <a:uFillTx/>
                <a:latin typeface="Segoe UI" panose="020B0502040204020203" pitchFamily="34" charset="0"/>
                <a:cs typeface="Segoe UI" panose="020B0502040204020203" pitchFamily="34" charset="0"/>
              </a:defRPr>
            </a:lvl1pPr>
            <a:lvl2pPr marL="137160" marR="0" lvl="1" indent="-137160" defTabSz="914400" fontAlgn="auto">
              <a:lnSpc>
                <a:spcPct val="100000"/>
              </a:lnSpc>
              <a:spcBef>
                <a:spcPts val="0"/>
              </a:spcBef>
              <a:spcAft>
                <a:spcPts val="600"/>
              </a:spcAft>
              <a:buClrTx/>
              <a:buSzTx/>
              <a:buFont typeface="Arial" panose="020B0604020202020204" pitchFamily="34" charset="0"/>
              <a:buChar char="•"/>
              <a:tabLst/>
              <a:defRPr kumimoji="0" sz="1400" b="1" i="0" u="none" strike="noStrike" cap="none" spc="0" normalizeH="0" baseline="0">
                <a:ln>
                  <a:noFill/>
                </a:ln>
                <a:gradFill>
                  <a:gsLst>
                    <a:gs pos="1250">
                      <a:srgbClr val="1A1A1A"/>
                    </a:gs>
                    <a:gs pos="100000">
                      <a:srgbClr val="1A1A1A"/>
                    </a:gs>
                  </a:gsLst>
                  <a:lin ang="5400000" scaled="0"/>
                </a:gradFill>
                <a:effectLst/>
                <a:uLnTx/>
                <a:uFillTx/>
                <a:latin typeface="Segoe UI"/>
              </a:defRPr>
            </a:lvl2pPr>
            <a:lvl3pPr marL="337180" marR="0" lvl="2" indent="-137160" defTabSz="914400" fontAlgn="auto">
              <a:lnSpc>
                <a:spcPct val="100000"/>
              </a:lnSpc>
              <a:spcBef>
                <a:spcPts val="0"/>
              </a:spcBef>
              <a:spcAft>
                <a:spcPts val="600"/>
              </a:spcAft>
              <a:buClrTx/>
              <a:buSzTx/>
              <a:buFont typeface="Arial" panose="020B0604020202020204" pitchFamily="34" charset="0"/>
              <a:buChar char="•"/>
              <a:tabLst/>
              <a:defRPr kumimoji="0" sz="1200" b="1" i="0" u="none" strike="noStrike" cap="none" spc="0" normalizeH="0" baseline="0">
                <a:ln>
                  <a:noFill/>
                </a:ln>
                <a:gradFill>
                  <a:gsLst>
                    <a:gs pos="1250">
                      <a:srgbClr val="1A1A1A"/>
                    </a:gs>
                    <a:gs pos="100000">
                      <a:srgbClr val="1A1A1A"/>
                    </a:gs>
                  </a:gsLst>
                  <a:lin ang="5400000" scaled="0"/>
                </a:gradFill>
                <a:effectLst/>
                <a:uLnTx/>
                <a:uFillTx/>
                <a:latin typeface="Segoe UI"/>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lvl="1" indent="0" algn="ctr">
              <a:buNone/>
            </a:pPr>
            <a:r>
              <a:rPr lang="en-US" dirty="0"/>
              <a:t>Key Related Item </a:t>
            </a:r>
            <a:r>
              <a:rPr lang="en-US" b="0" dirty="0"/>
              <a:t>is to increase administrator workstation security – </a:t>
            </a:r>
            <a:r>
              <a:rPr lang="en-US" b="0" dirty="0">
                <a:hlinkClick r:id="rId9"/>
              </a:rPr>
              <a:t>http://aka.ms/secureworkstation</a:t>
            </a:r>
            <a:r>
              <a:rPr lang="en-US" b="0" dirty="0"/>
              <a:t> </a:t>
            </a:r>
          </a:p>
        </p:txBody>
      </p:sp>
    </p:spTree>
    <p:extLst>
      <p:ext uri="{BB962C8B-B14F-4D97-AF65-F5344CB8AC3E}">
        <p14:creationId xmlns:p14="http://schemas.microsoft.com/office/powerpoint/2010/main" val="205295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B11C1B0-4489-4AFB-B16F-9FEBAB068A4D}"/>
              </a:ext>
            </a:extLst>
          </p:cNvPr>
          <p:cNvSpPr/>
          <p:nvPr/>
        </p:nvSpPr>
        <p:spPr bwMode="auto">
          <a:xfrm>
            <a:off x="0" y="0"/>
            <a:ext cx="12227276" cy="68580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lvl="0">
                <a:defRPr/>
              </a:pPr>
              <a:r>
                <a:rPr lang="en-US" sz="1800" b="1" dirty="0">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dirty="0">
                  <a:gradFill>
                    <a:gsLst>
                      <a:gs pos="2917">
                        <a:srgbClr val="1A1A1A"/>
                      </a:gs>
                      <a:gs pos="30000">
                        <a:srgbClr val="1A1A1A"/>
                      </a:gs>
                    </a:gsLst>
                    <a:lin ang="5400000" scaled="0"/>
                  </a:gradFill>
                  <a:latin typeface="Segoe UI"/>
                  <a:ea typeface="Segoe UI Black" panose="020B0A02040204020203" pitchFamily="34" charset="0"/>
                </a:rPr>
                <a:t> </a:t>
              </a:r>
              <a:r>
                <a:rPr lang="en-US" sz="1400" dirty="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dirty="0">
                <a:gradFill>
                  <a:gsLst>
                    <a:gs pos="2917">
                      <a:srgbClr val="1A1A1A"/>
                    </a:gs>
                    <a:gs pos="30000">
                      <a:srgbClr val="1A1A1A"/>
                    </a:gs>
                  </a:gsLst>
                  <a:lin ang="5400000" scaled="0"/>
                </a:gradFill>
                <a:latin typeface="+mj-lt"/>
                <a:ea typeface="Segoe UI Black" panose="020B0A02040204020203" pitchFamily="34" charset="0"/>
              </a:endParaRPr>
            </a:p>
          </p:txBody>
        </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787ECB8-3800-4B47-824A-7DC9A79509F0}"/>
                  </a:ext>
                </a:extLst>
              </p:cNvPr>
              <p:cNvGraphicFramePr>
                <a:graphicFrameLocks noChangeAspect="1"/>
              </p:cNvGraphicFramePr>
              <p:nvPr>
                <p:extLst>
                  <p:ext uri="{D42A27DB-BD31-4B8C-83A1-F6EECF244321}">
                    <p14:modId xmlns:p14="http://schemas.microsoft.com/office/powerpoint/2010/main" val="2519134691"/>
                  </p:ext>
                </p:extLst>
              </p:nvPr>
            </p:nvGraphicFramePr>
            <p:xfrm>
              <a:off x="1810787" y="3463723"/>
              <a:ext cx="4301067" cy="2419350"/>
            </p:xfrm>
            <a:graphic>
              <a:graphicData uri="http://schemas.microsoft.com/office/powerpoint/2016/slidezoom">
                <pslz:sldZm>
                  <pslz:sldZmObj sldId="4671" cId="2955847839">
                    <pslz:zmPr id="{ED14E833-821D-4623-8B0B-6E10ADD12A0D}" returnToParent="0" transitionDur="1000">
                      <p166:blipFill xmlns:p166="http://schemas.microsoft.com/office/powerpoint/2016/6/main">
                        <a:blip r:embed="rId2"/>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E787ECB8-3800-4B47-824A-7DC9A79509F0}"/>
                  </a:ext>
                </a:extLst>
              </p:cNvPr>
              <p:cNvPicPr>
                <a:picLocks noGrp="1" noRot="1" noChangeAspect="1" noMove="1" noResize="1" noEditPoints="1" noAdjustHandles="1" noChangeArrowheads="1" noChangeShapeType="1"/>
              </p:cNvPicPr>
              <p:nvPr/>
            </p:nvPicPr>
            <p:blipFill>
              <a:blip r:embed="rId4"/>
              <a:stretch>
                <a:fillRect/>
              </a:stretch>
            </p:blipFill>
            <p:spPr>
              <a:xfrm>
                <a:off x="1810787"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1" name="Rectangle 60">
            <a:extLst>
              <a:ext uri="{FF2B5EF4-FFF2-40B4-BE49-F238E27FC236}">
                <a16:creationId xmlns:a16="http://schemas.microsoft.com/office/drawing/2014/main" id="{E09AA435-7094-4847-8D3D-56951C17052B}"/>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3</a:t>
            </a:r>
            <a:endParaRPr lang="en-US" sz="2800" dirty="0">
              <a:solidFill>
                <a:schemeClr val="bg1"/>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1100667" y="457201"/>
            <a:ext cx="10506116" cy="492443"/>
          </a:xfrm>
        </p:spPr>
        <p:txBody>
          <a:bodyPr/>
          <a:lstStyle/>
          <a:p>
            <a:pPr defTabSz="932472" fontAlgn="base">
              <a:spcAft>
                <a:spcPct val="0"/>
              </a:spcAft>
            </a:pPr>
            <a:r>
              <a:rPr lang="en-US" b="1" dirty="0"/>
              <a:t>Enterprise segmentation &amp; Zero Trust preparation</a:t>
            </a:r>
            <a:endParaRPr lang="en-US" dirty="0">
              <a:ea typeface="Segoe UI" pitchFamily="34" charset="0"/>
            </a:endParaRP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D76ABB6-35F3-43F9-91BB-F73F8A61338B}"/>
                  </a:ext>
                </a:extLst>
              </p:cNvPr>
              <p:cNvGraphicFramePr>
                <a:graphicFrameLocks noChangeAspect="1"/>
              </p:cNvGraphicFramePr>
              <p:nvPr>
                <p:extLst>
                  <p:ext uri="{D42A27DB-BD31-4B8C-83A1-F6EECF244321}">
                    <p14:modId xmlns:p14="http://schemas.microsoft.com/office/powerpoint/2010/main" val="1747514329"/>
                  </p:ext>
                </p:extLst>
              </p:nvPr>
            </p:nvGraphicFramePr>
            <p:xfrm>
              <a:off x="6353725" y="3463723"/>
              <a:ext cx="4301067" cy="2419350"/>
            </p:xfrm>
            <a:graphic>
              <a:graphicData uri="http://schemas.microsoft.com/office/powerpoint/2016/sectionzoom">
                <psez:sectionZm>
                  <psez:sectionZmObj sectionId="{2550D5A2-E71C-4766-8DE3-FE00C886B7E4}">
                    <psez:zmPr id="{A5121B3D-0153-47EA-B26F-59D7F56F589F}" transitionDur="1000">
                      <p166:blipFill xmlns:p166="http://schemas.microsoft.com/office/powerpoint/2016/6/main">
                        <a:blip r:embed="rId5"/>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8D76ABB6-35F3-43F9-91BB-F73F8A61338B}"/>
                  </a:ext>
                </a:extLst>
              </p:cNvPr>
              <p:cNvPicPr>
                <a:picLocks noGrp="1" noRot="1" noChangeAspect="1" noMove="1" noResize="1" noEditPoints="1" noAdjustHandles="1" noChangeArrowheads="1" noChangeShapeType="1"/>
              </p:cNvPicPr>
              <p:nvPr/>
            </p:nvPicPr>
            <p:blipFill>
              <a:blip r:embed="rId7"/>
              <a:stretch>
                <a:fillRect/>
              </a:stretch>
            </p:blipFill>
            <p:spPr>
              <a:xfrm>
                <a:off x="6353725"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4824873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E616DBE-9309-424E-B87B-2080C8FB730D}"/>
              </a:ext>
            </a:extLst>
          </p:cNvPr>
          <p:cNvSpPr/>
          <p:nvPr/>
        </p:nvSpPr>
        <p:spPr bwMode="auto">
          <a:xfrm>
            <a:off x="5615170" y="3006134"/>
            <a:ext cx="5995817" cy="32629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56" name="Rectangle 55">
            <a:extLst>
              <a:ext uri="{FF2B5EF4-FFF2-40B4-BE49-F238E27FC236}">
                <a16:creationId xmlns:a16="http://schemas.microsoft.com/office/drawing/2014/main" id="{469FE4C7-6E3D-42DD-A887-84B517E060CC}"/>
              </a:ext>
            </a:extLst>
          </p:cNvPr>
          <p:cNvSpPr/>
          <p:nvPr/>
        </p:nvSpPr>
        <p:spPr bwMode="auto">
          <a:xfrm>
            <a:off x="588261" y="1688033"/>
            <a:ext cx="4784253" cy="45810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50932" y="457200"/>
            <a:ext cx="10365817" cy="492443"/>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SEGMENTATION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615170" y="3007217"/>
            <a:ext cx="5995817" cy="3261821"/>
          </a:xfrm>
          <a:prstGeom prst="rect">
            <a:avLst/>
          </a:prstGeom>
          <a:solidFill>
            <a:schemeClr val="accent5"/>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Enables Operations </a:t>
            </a:r>
            <a:r>
              <a:rPr lang="en-US" sz="140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Contains Risk </a:t>
            </a:r>
            <a:r>
              <a:rPr lang="en-US" sz="140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a:gradFill>
                  <a:gsLst>
                    <a:gs pos="1250">
                      <a:schemeClr val="bg1"/>
                    </a:gs>
                    <a:gs pos="100000">
                      <a:schemeClr val="bg1"/>
                    </a:gs>
                  </a:gsLst>
                  <a:lin ang="5400000" scaled="0"/>
                </a:gradFill>
                <a:latin typeface="Segoe UI"/>
              </a:rPr>
              <a:t>Isolating high exposure </a:t>
            </a:r>
            <a:r>
              <a:rPr lang="en-US" sz="1400">
                <a:gradFill>
                  <a:gsLst>
                    <a:gs pos="1250">
                      <a:schemeClr val="bg1"/>
                    </a:gs>
                    <a:gs pos="100000">
                      <a:schemeClr val="bg1"/>
                    </a:gs>
                  </a:gsLst>
                  <a:lin ang="5400000" scaled="0"/>
                </a:gradFill>
              </a:rPr>
              <a:t>systems from being used as a pivot to other systems</a:t>
            </a:r>
            <a:endParaRPr lang="en-US" sz="140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Is Monitored</a:t>
            </a:r>
            <a:r>
              <a:rPr lang="en-US" sz="140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46630" y="1039499"/>
            <a:ext cx="1918154" cy="246221"/>
          </a:xfrm>
          <a:prstGeom prst="rect">
            <a:avLst/>
          </a:prstGeom>
          <a:noFill/>
        </p:spPr>
        <p:txBody>
          <a:bodyPr wrap="none" lIns="0" tIns="0" rIns="0" bIns="0" rtlCol="0">
            <a:spAutoFit/>
          </a:bodyPr>
          <a:lstStyle/>
          <a:p>
            <a:r>
              <a:rPr lang="en-US" sz="1600" kern="0" cap="all" spc="118" dirty="0">
                <a:ln w="3175">
                  <a:noFill/>
                </a:ln>
                <a:solidFill>
                  <a:srgbClr val="107C10"/>
                </a:solidFill>
                <a:latin typeface="+mj-lt"/>
                <a:ea typeface="Segoe UI Black" pitchFamily="34"/>
                <a:cs typeface="Segoe UI" pitchFamily="34" charset="0"/>
              </a:rPr>
              <a:t>Critical CHOICE</a:t>
            </a:r>
          </a:p>
        </p:txBody>
      </p:sp>
      <p:sp>
        <p:nvSpPr>
          <p:cNvPr id="44" name="Rectangle 43">
            <a:extLst>
              <a:ext uri="{FF2B5EF4-FFF2-40B4-BE49-F238E27FC236}">
                <a16:creationId xmlns:a16="http://schemas.microsoft.com/office/drawing/2014/main" id="{7F2B6EEA-D76D-4614-960D-CBDE18DE662E}"/>
              </a:ext>
            </a:extLst>
          </p:cNvPr>
          <p:cNvSpPr/>
          <p:nvPr/>
        </p:nvSpPr>
        <p:spPr bwMode="auto">
          <a:xfrm>
            <a:off x="581014" y="5365529"/>
            <a:ext cx="4784254"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dirty="0">
                <a:solidFill>
                  <a:schemeClr val="bg1"/>
                </a:solidFill>
              </a:rPr>
              <a:t>Minimize Complexity </a:t>
            </a:r>
            <a:r>
              <a:rPr lang="en-US" sz="1200" dirty="0">
                <a:solidFill>
                  <a:schemeClr val="bg1"/>
                </a:solidFill>
              </a:rPr>
              <a:t>- Always consider whether a segment is needed or whether security monitoring provides enough risk mitigation </a:t>
            </a:r>
            <a:br>
              <a:rPr lang="en-US" sz="1200" dirty="0">
                <a:solidFill>
                  <a:schemeClr val="bg1"/>
                </a:solidFill>
              </a:rPr>
            </a:br>
            <a:r>
              <a:rPr lang="en-US" sz="1200" dirty="0">
                <a:solidFill>
                  <a:schemeClr val="bg1"/>
                </a:solidFill>
              </a:rPr>
              <a:t>(each segments adds friction and overhead</a:t>
            </a:r>
            <a:r>
              <a:rPr lang="en-US" sz="1100" dirty="0">
                <a:solidFill>
                  <a:schemeClr val="bg1"/>
                </a:solidFill>
              </a:rPr>
              <a:t>)</a:t>
            </a:r>
          </a:p>
        </p:txBody>
      </p:sp>
      <p:grpSp>
        <p:nvGrpSpPr>
          <p:cNvPr id="12" name="Group 11">
            <a:extLst>
              <a:ext uri="{FF2B5EF4-FFF2-40B4-BE49-F238E27FC236}">
                <a16:creationId xmlns:a16="http://schemas.microsoft.com/office/drawing/2014/main" id="{A2E88DF6-2AAB-42EC-9704-947079DC1F44}"/>
              </a:ext>
            </a:extLst>
          </p:cNvPr>
          <p:cNvGrpSpPr/>
          <p:nvPr/>
        </p:nvGrpSpPr>
        <p:grpSpPr>
          <a:xfrm>
            <a:off x="739648" y="5459361"/>
            <a:ext cx="409587" cy="409587"/>
            <a:chOff x="581013" y="5528126"/>
            <a:chExt cx="602792" cy="602792"/>
          </a:xfrm>
        </p:grpSpPr>
        <p:sp>
          <p:nvSpPr>
            <p:cNvPr id="42" name="Oval 41">
              <a:extLst>
                <a:ext uri="{FF2B5EF4-FFF2-40B4-BE49-F238E27FC236}">
                  <a16:creationId xmlns:a16="http://schemas.microsoft.com/office/drawing/2014/main" id="{C1B958CE-F5E3-4C50-B3F6-1C897A79373D}"/>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AB140BC-835C-4DCD-8BAA-9564AF6D42B3}"/>
              </a:ext>
            </a:extLst>
          </p:cNvPr>
          <p:cNvSpPr txBox="1"/>
          <p:nvPr/>
        </p:nvSpPr>
        <p:spPr>
          <a:xfrm>
            <a:off x="588260" y="5913733"/>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grpSp>
        <p:nvGrpSpPr>
          <p:cNvPr id="11" name="Group 10">
            <a:extLst>
              <a:ext uri="{FF2B5EF4-FFF2-40B4-BE49-F238E27FC236}">
                <a16:creationId xmlns:a16="http://schemas.microsoft.com/office/drawing/2014/main" id="{32B76296-6DC3-4E93-BB85-661A8D84E3E8}"/>
              </a:ext>
            </a:extLst>
          </p:cNvPr>
          <p:cNvGrpSpPr/>
          <p:nvPr/>
        </p:nvGrpSpPr>
        <p:grpSpPr>
          <a:xfrm>
            <a:off x="6981174" y="736612"/>
            <a:ext cx="3017971" cy="1857267"/>
            <a:chOff x="7786104" y="1571733"/>
            <a:chExt cx="1320128" cy="812410"/>
          </a:xfrm>
        </p:grpSpPr>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0B0D35BC-3344-4285-B35D-EC392C75BF8B}"/>
                  </a:ext>
                </a:extLst>
              </p:cNvPr>
              <p:cNvGraphicFramePr>
                <a:graphicFrameLocks noChangeAspect="1"/>
              </p:cNvGraphicFramePr>
              <p:nvPr>
                <p:extLst>
                  <p:ext uri="{D42A27DB-BD31-4B8C-83A1-F6EECF244321}">
                    <p14:modId xmlns:p14="http://schemas.microsoft.com/office/powerpoint/2010/main" val="4114637085"/>
                  </p:ext>
                </p:extLst>
              </p:nvPr>
            </p:nvGraphicFramePr>
            <p:xfrm>
              <a:off x="10756872" y="585788"/>
              <a:ext cx="845312" cy="475488"/>
            </p:xfrm>
            <a:graphic>
              <a:graphicData uri="http://schemas.microsoft.com/office/powerpoint/2016/slidezoom">
                <pslz:sldZm>
                  <pslz:sldZmObj sldId="8441" cId="78364891">
                    <pslz:zmPr id="{81A3FB2F-B699-45AE-995B-4515BEE209B0}"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0B0D35BC-3344-4285-B35D-EC392C75BF8B}"/>
                  </a:ext>
                </a:extLst>
              </p:cNvPr>
              <p:cNvPicPr>
                <a:picLocks noGrp="1" noRot="1" noChangeAspect="1" noMove="1" noResize="1" noEditPoints="1" noAdjustHandles="1" noChangeArrowheads="1" noChangeShapeType="1"/>
              </p:cNvPicPr>
              <p:nvPr/>
            </p:nvPicPr>
            <p:blipFill>
              <a:blip r:embed="rId5"/>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53" name="TextBox 52">
            <a:extLst>
              <a:ext uri="{FF2B5EF4-FFF2-40B4-BE49-F238E27FC236}">
                <a16:creationId xmlns:a16="http://schemas.microsoft.com/office/drawing/2014/main" id="{D908E046-8F33-49F7-9CA5-A6C27994AC91}"/>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54" name="arrow_15_bidi">
            <a:extLst>
              <a:ext uri="{FF2B5EF4-FFF2-40B4-BE49-F238E27FC236}">
                <a16:creationId xmlns:a16="http://schemas.microsoft.com/office/drawing/2014/main" id="{B69A8D28-64A1-4654-88BA-D71567B81F25}"/>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558478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p:txBody>
          <a:bodyPr/>
          <a:lstStyle/>
          <a:p>
            <a:r>
              <a:rPr lang="en-US">
                <a:gradFill>
                  <a:gsLst>
                    <a:gs pos="0">
                      <a:schemeClr val="tx1"/>
                    </a:gs>
                    <a:gs pos="100000">
                      <a:schemeClr val="tx1"/>
                    </a:gs>
                  </a:gsLst>
                  <a:lin ang="5400000" scaled="1"/>
                </a:gradFill>
              </a:rPr>
              <a:t>Reference Design - Azure Administration Model</a:t>
            </a:r>
            <a:endParaRPr lang="en-US"/>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10"/>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10"/>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2"/>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10"/>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10"/>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5"/>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7"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18"/>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19"/>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0"/>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2500"/>
                            </p:stCondLst>
                            <p:childTnLst>
                              <p:par>
                                <p:cTn id="41" presetID="22" presetClass="entr" presetSubtype="1"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up)">
                                      <p:cBhvr>
                                        <p:cTn id="47" dur="500"/>
                                        <p:tgtEl>
                                          <p:spTgt spid="278"/>
                                        </p:tgtEl>
                                      </p:cBhvr>
                                    </p:animEffect>
                                  </p:childTnLst>
                                </p:cTn>
                              </p:par>
                            </p:childTnLst>
                          </p:cTn>
                        </p:par>
                        <p:par>
                          <p:cTn id="48" fill="hold">
                            <p:stCondLst>
                              <p:cond delay="3500"/>
                            </p:stCondLst>
                            <p:childTnLst>
                              <p:par>
                                <p:cTn id="49" presetID="22" presetClass="entr" presetSubtype="1"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up)">
                                      <p:cBhvr>
                                        <p:cTn id="51" dur="500"/>
                                        <p:tgtEl>
                                          <p:spTgt spid="91"/>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279"/>
                                        </p:tgtEl>
                                        <p:attrNameLst>
                                          <p:attrName>style.visibility</p:attrName>
                                        </p:attrNameLst>
                                      </p:cBhvr>
                                      <p:to>
                                        <p:strVal val="visible"/>
                                      </p:to>
                                    </p:set>
                                    <p:animEffect transition="in" filter="wipe(up)">
                                      <p:cBhvr>
                                        <p:cTn id="55" dur="500"/>
                                        <p:tgtEl>
                                          <p:spTgt spid="279"/>
                                        </p:tgtEl>
                                      </p:cBhvr>
                                    </p:animEffect>
                                  </p:childTnLst>
                                </p:cTn>
                              </p:par>
                            </p:childTnLst>
                          </p:cTn>
                        </p:par>
                        <p:par>
                          <p:cTn id="56" fill="hold">
                            <p:stCondLst>
                              <p:cond delay="4500"/>
                            </p:stCondLst>
                            <p:childTnLst>
                              <p:par>
                                <p:cTn id="57" presetID="16" presetClass="entr" presetSubtype="37"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barn(outVertical)">
                                      <p:cBhvr>
                                        <p:cTn id="59" dur="500"/>
                                        <p:tgtEl>
                                          <p:spTgt spid="88"/>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par>
                                <p:cTn id="64" presetID="22" presetClass="entr" presetSubtype="1" fill="hold" nodeType="withEffect">
                                  <p:stCondLst>
                                    <p:cond delay="250"/>
                                  </p:stCondLst>
                                  <p:childTnLst>
                                    <p:set>
                                      <p:cBhvr>
                                        <p:cTn id="65" dur="1" fill="hold">
                                          <p:stCondLst>
                                            <p:cond delay="0"/>
                                          </p:stCondLst>
                                        </p:cTn>
                                        <p:tgtEl>
                                          <p:spTgt spid="78"/>
                                        </p:tgtEl>
                                        <p:attrNameLst>
                                          <p:attrName>style.visibility</p:attrName>
                                        </p:attrNameLst>
                                      </p:cBhvr>
                                      <p:to>
                                        <p:strVal val="visible"/>
                                      </p:to>
                                    </p:set>
                                    <p:animEffect transition="in" filter="wipe(up)">
                                      <p:cBhvr>
                                        <p:cTn id="66" dur="500"/>
                                        <p:tgtEl>
                                          <p:spTgt spid="78"/>
                                        </p:tgtEl>
                                      </p:cBhvr>
                                    </p:animEffect>
                                  </p:childTnLst>
                                </p:cTn>
                              </p:par>
                              <p:par>
                                <p:cTn id="67" presetID="22" presetClass="entr" presetSubtype="1"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par>
                                <p:cTn id="70" presetID="22" presetClass="entr" presetSubtype="1" fill="hold" nodeType="withEffect">
                                  <p:stCondLst>
                                    <p:cond delay="750"/>
                                  </p:stCondLst>
                                  <p:childTnLst>
                                    <p:set>
                                      <p:cBhvr>
                                        <p:cTn id="71" dur="1" fill="hold">
                                          <p:stCondLst>
                                            <p:cond delay="0"/>
                                          </p:stCondLst>
                                        </p:cTn>
                                        <p:tgtEl>
                                          <p:spTgt spid="76"/>
                                        </p:tgtEl>
                                        <p:attrNameLst>
                                          <p:attrName>style.visibility</p:attrName>
                                        </p:attrNameLst>
                                      </p:cBhvr>
                                      <p:to>
                                        <p:strVal val="visible"/>
                                      </p:to>
                                    </p:set>
                                    <p:animEffect transition="in" filter="wipe(up)">
                                      <p:cBhvr>
                                        <p:cTn id="72" dur="500"/>
                                        <p:tgtEl>
                                          <p:spTgt spid="76"/>
                                        </p:tgtEl>
                                      </p:cBhvr>
                                    </p:animEffect>
                                  </p:childTnLst>
                                </p:cTn>
                              </p:par>
                            </p:childTnLst>
                          </p:cTn>
                        </p:par>
                        <p:par>
                          <p:cTn id="73" fill="hold">
                            <p:stCondLst>
                              <p:cond delay="6250"/>
                            </p:stCondLst>
                            <p:childTnLst>
                              <p:par>
                                <p:cTn id="74" presetID="42"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1"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2"/>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1"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2"/>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3"/>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1"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4"/>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6"/>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1"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8"/>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9"/>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30"/>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1"/>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1"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2"/>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3"/>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1"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4"/>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3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6"/>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1"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8"/>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6"/>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1"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8"/>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Top 10 Azure Security </a:t>
            </a:r>
            <a:br>
              <a:rPr lang="en-US" dirty="0"/>
            </a:br>
            <a:r>
              <a:rPr lang="en-US" dirty="0"/>
              <a:t>Best Practices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a:t>Mark Simos</a:t>
            </a:r>
          </a:p>
          <a:p>
            <a:r>
              <a:rPr lang="en-US"/>
              <a:t>Lead Cybersecurity Architect</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a:gradFill>
                  <a:gsLst>
                    <a:gs pos="1250">
                      <a:srgbClr val="1A1A1A"/>
                    </a:gs>
                    <a:gs pos="100000">
                      <a:srgbClr val="1A1A1A"/>
                    </a:gs>
                  </a:gsLst>
                  <a:lin ang="5400000" scaled="0"/>
                </a:gradFill>
                <a:cs typeface="Segoe UI" panose="020B0502040204020203" pitchFamily="34" charset="0"/>
              </a:rPr>
              <a:t>Note: </a:t>
            </a:r>
            <a:r>
              <a:rPr lang="en-US" sz="1100" i="1">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588263" y="457200"/>
            <a:ext cx="11018520" cy="800219"/>
          </a:xfrm>
        </p:spPr>
        <p:txBody>
          <a:bodyPr/>
          <a:lstStyle/>
          <a:p>
            <a:r>
              <a:rPr lang="en-US" dirty="0"/>
              <a:t>Segment - Reference Permissions</a:t>
            </a:r>
            <a:br>
              <a:rPr lang="en-US" dirty="0"/>
            </a:br>
            <a:r>
              <a:rPr lang="en-US" sz="2000" dirty="0"/>
              <a:t>Autonomous DevOps Model with visibility + governance</a:t>
            </a:r>
            <a:endParaRPr lang="en-US" sz="3200"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a:gradFill>
                  <a:gsLst>
                    <a:gs pos="0">
                      <a:schemeClr val="accent5">
                        <a:lumMod val="75000"/>
                      </a:schemeClr>
                    </a:gs>
                    <a:gs pos="100000">
                      <a:schemeClr val="accent5">
                        <a:lumMod val="75000"/>
                      </a:schemeClr>
                    </a:gs>
                  </a:gsLst>
                  <a:lin ang="5400000" scaled="1"/>
                </a:gradFill>
                <a:cs typeface="Segoe UI" pitchFamily="34" charset="0"/>
              </a:rPr>
            </a:br>
            <a:r>
              <a:rPr lang="en-US" sz="1000" b="1">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a:gradFill>
                  <a:gsLst>
                    <a:gs pos="0">
                      <a:schemeClr val="accent2"/>
                    </a:gs>
                    <a:gs pos="100000">
                      <a:schemeClr val="accent2"/>
                    </a:gs>
                  </a:gsLst>
                  <a:lin ang="5400000" scaled="1"/>
                </a:gradFill>
                <a:latin typeface="Segoe UI Semibold"/>
                <a:cs typeface="Segoe UI" pitchFamily="34" charset="0"/>
              </a:rPr>
              <a:t>Contributor </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a:gradFill>
                  <a:gsLst>
                    <a:gs pos="69027">
                      <a:srgbClr val="107C10"/>
                    </a:gs>
                    <a:gs pos="52000">
                      <a:srgbClr val="107C10"/>
                    </a:gs>
                  </a:gsLst>
                  <a:lin ang="5400000" scaled="0"/>
                </a:gradFill>
              </a:rPr>
              <a:t>Service</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Endpoints or </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ysClr val="windowText" lastClr="000000"/>
                  </a:solidFill>
                  <a:ea typeface="Segoe UI" pitchFamily="34" charset="0"/>
                  <a:cs typeface="Segoe UI" pitchFamily="34" charset="0"/>
                </a:rPr>
                <a:t>Dedicated PIP </a:t>
              </a:r>
              <a:r>
                <a:rPr lang="en-US" sz="1400" b="1">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chemeClr val="tx1"/>
                  </a:solidFill>
                </a:rPr>
                <a:t>Edge Security</a:t>
              </a:r>
            </a:p>
            <a:p>
              <a:pPr algn="ctr" defTabSz="932472" fontAlgn="base">
                <a:spcBef>
                  <a:spcPct val="0"/>
                </a:spcBef>
                <a:spcAft>
                  <a:spcPct val="0"/>
                </a:spcAft>
              </a:pPr>
              <a:r>
                <a:rPr lang="en-US" sz="1400" b="1">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C6FFBA6-3656-467B-9D29-36AD4E279A89}"/>
                  </a:ext>
                </a:extLst>
              </p:cNvPr>
              <p:cNvGraphicFramePr>
                <a:graphicFrameLocks noChangeAspect="1"/>
              </p:cNvGraphicFramePr>
              <p:nvPr>
                <p:extLst>
                  <p:ext uri="{D42A27DB-BD31-4B8C-83A1-F6EECF244321}">
                    <p14:modId xmlns:p14="http://schemas.microsoft.com/office/powerpoint/2010/main" val="3370283931"/>
                  </p:ext>
                </p:extLst>
              </p:nvPr>
            </p:nvGraphicFramePr>
            <p:xfrm>
              <a:off x="10764076" y="530755"/>
              <a:ext cx="845312" cy="475488"/>
            </p:xfrm>
            <a:graphic>
              <a:graphicData uri="http://schemas.microsoft.com/office/powerpoint/2016/slidezoom">
                <pslz:sldZm>
                  <pslz:sldZmObj sldId="8441" cId="78364891">
                    <pslz:zmPr id="{63E8EDC8-636E-473A-8B33-605AE780AA76}"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BC6FFBA6-3656-467B-9D29-36AD4E279A89}"/>
                  </a:ext>
                </a:extLst>
              </p:cNvPr>
              <p:cNvPicPr>
                <a:picLocks noGrp="1" noRot="1" noChangeAspect="1" noMove="1" noResize="1" noEditPoints="1" noAdjustHandles="1" noChangeArrowheads="1" noChangeShapeType="1"/>
              </p:cNvPicPr>
              <p:nvPr/>
            </p:nvPicPr>
            <p:blipFill>
              <a:blip r:embed="rId5"/>
              <a:stretch>
                <a:fillRect/>
              </a:stretch>
            </p:blipFill>
            <p:spPr>
              <a:xfrm>
                <a:off x="10764076" y="530755"/>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Rectangle 14">
            <a:extLst>
              <a:ext uri="{FF2B5EF4-FFF2-40B4-BE49-F238E27FC236}">
                <a16:creationId xmlns:a16="http://schemas.microsoft.com/office/drawing/2014/main" id="{459AB523-D161-4B4F-8C49-09D987BF6F4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4</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E807C24-6C0C-4F8A-AC3C-0F3A8AB4D898}"/>
              </a:ext>
            </a:extLst>
          </p:cNvPr>
          <p:cNvSpPr/>
          <p:nvPr/>
        </p:nvSpPr>
        <p:spPr bwMode="auto">
          <a:xfrm>
            <a:off x="584200" y="1869356"/>
            <a:ext cx="7253287" cy="420181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61782299-1252-4A5C-A0F2-3CB524E3C729}"/>
              </a:ext>
            </a:extLst>
          </p:cNvPr>
          <p:cNvSpPr>
            <a:spLocks noGrp="1"/>
          </p:cNvSpPr>
          <p:nvPr>
            <p:ph type="title"/>
          </p:nvPr>
        </p:nvSpPr>
        <p:spPr>
          <a:xfrm>
            <a:off x="1236663" y="457200"/>
            <a:ext cx="10370120" cy="492443"/>
          </a:xfrm>
        </p:spPr>
        <p:txBody>
          <a:bodyPr/>
          <a:lstStyle/>
          <a:p>
            <a:r>
              <a:rPr lang="en-US" dirty="0"/>
              <a:t>Monitor for Attacks</a:t>
            </a:r>
          </a:p>
        </p:txBody>
      </p:sp>
      <p:sp>
        <p:nvSpPr>
          <p:cNvPr id="4" name="Text Placeholder 3">
            <a:extLst>
              <a:ext uri="{FF2B5EF4-FFF2-40B4-BE49-F238E27FC236}">
                <a16:creationId xmlns:a16="http://schemas.microsoft.com/office/drawing/2014/main" id="{4AED3EA1-B43D-4070-B861-2890A026F41B}"/>
              </a:ext>
            </a:extLst>
          </p:cNvPr>
          <p:cNvSpPr>
            <a:spLocks noGrp="1"/>
          </p:cNvSpPr>
          <p:nvPr>
            <p:ph type="body" sz="quarter" idx="4294967295"/>
          </p:nvPr>
        </p:nvSpPr>
        <p:spPr>
          <a:xfrm>
            <a:off x="584200" y="2310100"/>
            <a:ext cx="7253288" cy="3176299"/>
          </a:xfrm>
          <a:solidFill>
            <a:schemeClr val="bg1"/>
          </a:solidFill>
          <a:ln w="10795" cap="flat" cmpd="sng" algn="ctr">
            <a:noFill/>
            <a:prstDash val="solid"/>
          </a:ln>
          <a:effectLst/>
        </p:spPr>
        <p:txBody>
          <a:bodyPr vert="horz" wrap="square" lIns="0" tIns="53778" rIns="0" bIns="53778" numCol="2" rtlCol="0" anchor="ctr" anchorCtr="0" compatLnSpc="1">
            <a:prstTxWarp prst="textNoShape">
              <a:avLst/>
            </a:prstTxWarp>
            <a:noAutofit/>
          </a:bodyPr>
          <a:lstStyle/>
          <a:p>
            <a:pPr marL="514333" lvl="1" indent="-285750" defTabSz="914367">
              <a:buFont typeface="Wingdings" panose="05000000000000000000" pitchFamily="2" charset="2"/>
              <a:buChar char="§"/>
            </a:pPr>
            <a:r>
              <a:rPr lang="en-US" sz="1800" dirty="0">
                <a:solidFill>
                  <a:schemeClr val="tx1"/>
                </a:solidFill>
              </a:rPr>
              <a:t>VMs on Azure (Windows, Linux, and Installed Applications)</a:t>
            </a:r>
          </a:p>
          <a:p>
            <a:pPr marL="514333" lvl="1" indent="-285750" defTabSz="914367">
              <a:buFont typeface="Wingdings" panose="05000000000000000000" pitchFamily="2" charset="2"/>
              <a:buChar char="§"/>
            </a:pPr>
            <a:r>
              <a:rPr lang="en-US" sz="1800" dirty="0">
                <a:solidFill>
                  <a:schemeClr val="tx1"/>
                </a:solidFill>
              </a:rPr>
              <a:t>VMs on 3</a:t>
            </a:r>
            <a:r>
              <a:rPr lang="en-US" sz="1800" baseline="30000" dirty="0">
                <a:solidFill>
                  <a:schemeClr val="tx1"/>
                </a:solidFill>
              </a:rPr>
              <a:t>rd</a:t>
            </a:r>
            <a:r>
              <a:rPr lang="en-US" sz="1800" dirty="0">
                <a:solidFill>
                  <a:schemeClr val="tx1"/>
                </a:solidFill>
              </a:rPr>
              <a:t> party clouds and IaaS</a:t>
            </a:r>
          </a:p>
          <a:p>
            <a:pPr marL="514333" lvl="1" indent="-285750" defTabSz="914367">
              <a:buFont typeface="Wingdings" panose="05000000000000000000" pitchFamily="2" charset="2"/>
              <a:buChar char="§"/>
            </a:pPr>
            <a:r>
              <a:rPr lang="en-US" sz="1800" dirty="0">
                <a:solidFill>
                  <a:schemeClr val="tx1"/>
                </a:solidFill>
              </a:rPr>
              <a:t>Azure Container and Azure Kubernetes Services (AKS)</a:t>
            </a:r>
          </a:p>
          <a:p>
            <a:pPr marL="514333" lvl="1" indent="-285750" defTabSz="914367">
              <a:buFont typeface="Wingdings" panose="05000000000000000000" pitchFamily="2" charset="2"/>
              <a:buChar char="§"/>
            </a:pPr>
            <a:r>
              <a:rPr lang="en-US" sz="1800" dirty="0">
                <a:solidFill>
                  <a:schemeClr val="tx1"/>
                </a:solidFill>
              </a:rPr>
              <a:t>Azure SQL Database and Azure SQL Data Warehouse</a:t>
            </a:r>
          </a:p>
          <a:p>
            <a:pPr marL="514333" lvl="1" indent="-285750" defTabSz="914367">
              <a:buFont typeface="Wingdings" panose="05000000000000000000" pitchFamily="2" charset="2"/>
              <a:buChar char="§"/>
            </a:pPr>
            <a:r>
              <a:rPr lang="en-US" sz="1800" dirty="0">
                <a:solidFill>
                  <a:schemeClr val="tx1"/>
                </a:solidFill>
              </a:rPr>
              <a:t>Azure Storage Accounts</a:t>
            </a:r>
          </a:p>
          <a:p>
            <a:pPr marL="514333" lvl="1" indent="-285750" defTabSz="914367">
              <a:buFont typeface="Wingdings" panose="05000000000000000000" pitchFamily="2" charset="2"/>
              <a:buChar char="§"/>
            </a:pPr>
            <a:r>
              <a:rPr lang="en-US" sz="1800" dirty="0">
                <a:solidFill>
                  <a:schemeClr val="tx1"/>
                </a:solidFill>
              </a:rPr>
              <a:t>Azure Cosmos DB</a:t>
            </a:r>
          </a:p>
          <a:p>
            <a:pPr marL="514333" lvl="1" indent="-285750" defTabSz="914367">
              <a:buFont typeface="Wingdings" panose="05000000000000000000" pitchFamily="2" charset="2"/>
              <a:buChar char="§"/>
            </a:pPr>
            <a:r>
              <a:rPr lang="en-US" sz="1800" dirty="0">
                <a:solidFill>
                  <a:schemeClr val="tx1"/>
                </a:solidFill>
              </a:rPr>
              <a:t>SQL Server running on IaaS VMs </a:t>
            </a:r>
          </a:p>
          <a:p>
            <a:pPr marL="514333" lvl="1" indent="-285750" defTabSz="914367">
              <a:buFont typeface="Wingdings" panose="05000000000000000000" pitchFamily="2" charset="2"/>
              <a:buChar char="§"/>
            </a:pPr>
            <a:r>
              <a:rPr lang="en-US" sz="1800" dirty="0">
                <a:solidFill>
                  <a:schemeClr val="tx1"/>
                </a:solidFill>
              </a:rPr>
              <a:t>IoT Devices</a:t>
            </a:r>
          </a:p>
          <a:p>
            <a:pPr marL="514333" lvl="1" indent="-285750" defTabSz="914367">
              <a:buFont typeface="Wingdings" panose="05000000000000000000" pitchFamily="2" charset="2"/>
              <a:buChar char="§"/>
            </a:pPr>
            <a:r>
              <a:rPr lang="en-US" altLang="en-US" sz="1800" dirty="0">
                <a:solidFill>
                  <a:schemeClr val="tx1"/>
                </a:solidFill>
              </a:rPr>
              <a:t>On-premises servers (via Windows Admin Center (WAC))</a:t>
            </a:r>
          </a:p>
          <a:p>
            <a:pPr marL="514333" lvl="1" indent="-285750" defTabSz="914367">
              <a:buFont typeface="Wingdings" panose="05000000000000000000" pitchFamily="2" charset="2"/>
              <a:buChar char="§"/>
            </a:pPr>
            <a:r>
              <a:rPr lang="en-US" altLang="en-US" sz="1800" dirty="0">
                <a:solidFill>
                  <a:schemeClr val="tx1"/>
                </a:solidFill>
              </a:rPr>
              <a:t>Azure App Service</a:t>
            </a:r>
          </a:p>
          <a:p>
            <a:pPr marL="514333" lvl="1" indent="-285750" defTabSz="914367">
              <a:buFont typeface="Wingdings" panose="05000000000000000000" pitchFamily="2" charset="2"/>
              <a:buChar char="§"/>
            </a:pPr>
            <a:r>
              <a:rPr lang="en-US" sz="1800" dirty="0">
                <a:solidFill>
                  <a:schemeClr val="tx1"/>
                </a:solidFill>
              </a:rPr>
              <a:t>And more…</a:t>
            </a:r>
          </a:p>
        </p:txBody>
      </p:sp>
      <p:sp>
        <p:nvSpPr>
          <p:cNvPr id="6" name="TextBox 5">
            <a:extLst>
              <a:ext uri="{FF2B5EF4-FFF2-40B4-BE49-F238E27FC236}">
                <a16:creationId xmlns:a16="http://schemas.microsoft.com/office/drawing/2014/main" id="{7E0765B1-C577-433A-93F6-1C99B6E39741}"/>
              </a:ext>
            </a:extLst>
          </p:cNvPr>
          <p:cNvSpPr txBox="1"/>
          <p:nvPr/>
        </p:nvSpPr>
        <p:spPr>
          <a:xfrm>
            <a:off x="10089438" y="540666"/>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7" name="arrow_15_bidi">
            <a:extLst>
              <a:ext uri="{FF2B5EF4-FFF2-40B4-BE49-F238E27FC236}">
                <a16:creationId xmlns:a16="http://schemas.microsoft.com/office/drawing/2014/main" id="{A2CB27A6-73D7-4C41-B466-EB14CD0E18DF}"/>
              </a:ext>
            </a:extLst>
          </p:cNvPr>
          <p:cNvSpPr>
            <a:spLocks noChangeAspect="1" noEditPoints="1"/>
          </p:cNvSpPr>
          <p:nvPr/>
        </p:nvSpPr>
        <p:spPr bwMode="auto">
          <a:xfrm flipH="1">
            <a:off x="9965180" y="685545"/>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Rectangle 10">
            <a:extLst>
              <a:ext uri="{FF2B5EF4-FFF2-40B4-BE49-F238E27FC236}">
                <a16:creationId xmlns:a16="http://schemas.microsoft.com/office/drawing/2014/main" id="{0E3F013D-DABE-42CF-BCED-318E2ACAE8F1}"/>
              </a:ext>
            </a:extLst>
          </p:cNvPr>
          <p:cNvSpPr/>
          <p:nvPr/>
        </p:nvSpPr>
        <p:spPr>
          <a:xfrm>
            <a:off x="584200" y="1797341"/>
            <a:ext cx="7253287" cy="584775"/>
          </a:xfrm>
          <a:prstGeom prst="rect">
            <a:avLst/>
          </a:prstGeom>
          <a:solidFill>
            <a:schemeClr val="tx2"/>
          </a:solidFill>
          <a:ln w="10795" cap="flat" cmpd="sng" algn="ctr">
            <a:noFill/>
            <a:prstDash val="solid"/>
          </a:ln>
          <a:effectLst/>
        </p:spPr>
        <p:txBody>
          <a:bodyPr vert="horz" wrap="square" lIns="0" tIns="53778" rIns="0" bIns="53778" numCol="1" rtlCol="0" anchor="ctr" anchorCtr="0" compatLnSpc="1">
            <a:prstTxWarp prst="textNoShape">
              <a:avLst/>
            </a:prstTxWarp>
          </a:bodyPr>
          <a:lstStyle/>
          <a:p>
            <a:pPr algn="ctr" defTabSz="1075143" fontAlgn="base">
              <a:spcBef>
                <a:spcPts val="600"/>
              </a:spcBef>
              <a:spcAft>
                <a:spcPts val="600"/>
              </a:spcAft>
            </a:pPr>
            <a:r>
              <a:rPr lang="en-US" sz="2000" kern="0">
                <a:solidFill>
                  <a:schemeClr val="bg1"/>
                </a:solidFill>
                <a:latin typeface="Segoe UI Semibold" panose="020B0702040204020203" pitchFamily="34" charset="0"/>
                <a:cs typeface="Segoe UI Semibold" panose="020B0702040204020203" pitchFamily="34" charset="0"/>
              </a:rPr>
              <a:t>Monitor for Potential Attacks</a:t>
            </a:r>
          </a:p>
        </p:txBody>
      </p:sp>
      <p:sp>
        <p:nvSpPr>
          <p:cNvPr id="14" name="Rectangle 13">
            <a:extLst>
              <a:ext uri="{FF2B5EF4-FFF2-40B4-BE49-F238E27FC236}">
                <a16:creationId xmlns:a16="http://schemas.microsoft.com/office/drawing/2014/main" id="{26B86D0C-5505-40D1-9E40-CD76DDBE065D}"/>
              </a:ext>
            </a:extLst>
          </p:cNvPr>
          <p:cNvSpPr/>
          <p:nvPr/>
        </p:nvSpPr>
        <p:spPr>
          <a:xfrm>
            <a:off x="586295" y="5486399"/>
            <a:ext cx="7628311" cy="584775"/>
          </a:xfrm>
          <a:custGeom>
            <a:avLst/>
            <a:gdLst>
              <a:gd name="connsiteX0" fmla="*/ 0 w 7679973"/>
              <a:gd name="connsiteY0" fmla="*/ 0 h 584775"/>
              <a:gd name="connsiteX1" fmla="*/ 7679973 w 7679973"/>
              <a:gd name="connsiteY1" fmla="*/ 0 h 584775"/>
              <a:gd name="connsiteX2" fmla="*/ 7679973 w 7679973"/>
              <a:gd name="connsiteY2" fmla="*/ 584775 h 584775"/>
              <a:gd name="connsiteX3" fmla="*/ 0 w 7679973"/>
              <a:gd name="connsiteY3" fmla="*/ 584775 h 584775"/>
              <a:gd name="connsiteX4" fmla="*/ 0 w 7679973"/>
              <a:gd name="connsiteY4" fmla="*/ 0 h 584775"/>
              <a:gd name="connsiteX0" fmla="*/ 0 w 7679973"/>
              <a:gd name="connsiteY0" fmla="*/ 0 h 584775"/>
              <a:gd name="connsiteX1" fmla="*/ 7679973 w 7679973"/>
              <a:gd name="connsiteY1" fmla="*/ 0 h 584775"/>
              <a:gd name="connsiteX2" fmla="*/ 7678588 w 7679973"/>
              <a:gd name="connsiteY2" fmla="*/ 286606 h 584775"/>
              <a:gd name="connsiteX3" fmla="*/ 7679973 w 7679973"/>
              <a:gd name="connsiteY3" fmla="*/ 584775 h 584775"/>
              <a:gd name="connsiteX4" fmla="*/ 0 w 7679973"/>
              <a:gd name="connsiteY4" fmla="*/ 584775 h 584775"/>
              <a:gd name="connsiteX5" fmla="*/ 0 w 7679973"/>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8721" h="584775">
                <a:moveTo>
                  <a:pt x="0" y="0"/>
                </a:moveTo>
                <a:lnTo>
                  <a:pt x="7679973" y="0"/>
                </a:lnTo>
                <a:cubicBezTo>
                  <a:pt x="7804394" y="171735"/>
                  <a:pt x="7748072" y="88798"/>
                  <a:pt x="7898721" y="281314"/>
                </a:cubicBezTo>
                <a:cubicBezTo>
                  <a:pt x="7759483" y="485479"/>
                  <a:pt x="7770528" y="450460"/>
                  <a:pt x="7679973" y="584775"/>
                </a:cubicBezTo>
                <a:lnTo>
                  <a:pt x="0" y="584775"/>
                </a:lnTo>
                <a:lnTo>
                  <a:pt x="0" y="0"/>
                </a:lnTo>
                <a:close/>
              </a:path>
            </a:pathLst>
          </a:custGeom>
          <a:solidFill>
            <a:schemeClr val="tx2"/>
          </a:solidFill>
          <a:ln w="10795" cap="flat" cmpd="sng" algn="ctr">
            <a:noFill/>
            <a:prstDash val="solid"/>
          </a:ln>
          <a:effectLst/>
        </p:spPr>
        <p:txBody>
          <a:bodyPr vert="horz" wrap="square" lIns="0" tIns="53778" rIns="182880" bIns="53778" numCol="1" rtlCol="0" anchor="ctr" anchorCtr="0" compatLnSpc="1">
            <a:prstTxWarp prst="textNoShape">
              <a:avLst/>
            </a:prstTxWarp>
          </a:bodyPr>
          <a:lstStyle/>
          <a:p>
            <a:pPr algn="ctr" defTabSz="1075143" fontAlgn="base">
              <a:spcBef>
                <a:spcPts val="600"/>
              </a:spcBef>
              <a:spcAft>
                <a:spcPts val="600"/>
              </a:spcAft>
            </a:pPr>
            <a:r>
              <a:rPr lang="en-US" sz="2000" kern="0" dirty="0">
                <a:solidFill>
                  <a:schemeClr val="bg1"/>
                </a:solidFill>
                <a:latin typeface="Segoe UI Semibold" panose="020B0702040204020203" pitchFamily="34" charset="0"/>
                <a:cs typeface="Segoe UI Semibold" panose="020B0702040204020203" pitchFamily="34" charset="0"/>
              </a:rPr>
              <a:t>As Required, </a:t>
            </a:r>
            <a:r>
              <a:rPr lang="en-US" sz="2000" kern="0" dirty="0">
                <a:solidFill>
                  <a:schemeClr val="bg1"/>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Export</a:t>
            </a:r>
            <a:r>
              <a:rPr lang="en-US" sz="2000" kern="0" dirty="0">
                <a:solidFill>
                  <a:schemeClr val="bg1"/>
                </a:solidFill>
                <a:latin typeface="Segoe UI Semibold" panose="020B0702040204020203" pitchFamily="34" charset="0"/>
                <a:cs typeface="Segoe UI Semibold" panose="020B0702040204020203" pitchFamily="34" charset="0"/>
              </a:rPr>
              <a:t> to or integrate with your SIEM / analytics</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303CD21-BDB0-44F0-8EA9-0533D02C7863}"/>
                  </a:ext>
                </a:extLst>
              </p:cNvPr>
              <p:cNvGraphicFramePr>
                <a:graphicFrameLocks noChangeAspect="1"/>
              </p:cNvGraphicFramePr>
              <p:nvPr>
                <p:extLst>
                  <p:ext uri="{D42A27DB-BD31-4B8C-83A1-F6EECF244321}">
                    <p14:modId xmlns:p14="http://schemas.microsoft.com/office/powerpoint/2010/main" val="1380406787"/>
                  </p:ext>
                </p:extLst>
              </p:nvPr>
            </p:nvGraphicFramePr>
            <p:xfrm>
              <a:off x="8307739" y="1487800"/>
              <a:ext cx="2834394" cy="1594347"/>
            </p:xfrm>
            <a:graphic>
              <a:graphicData uri="http://schemas.microsoft.com/office/powerpoint/2016/slidezoom">
                <pslz:sldZm>
                  <pslz:sldZmObj sldId="4916" cId="1780219411">
                    <pslz:zmPr id="{9E4CDB67-AFD9-4D3F-9D3E-F21020EA11C8}" transitionDur="1000">
                      <p166:blipFill xmlns:p166="http://schemas.microsoft.com/office/powerpoint/2016/6/main">
                        <a:blip r:embed="rId7"/>
                        <a:stretch>
                          <a:fillRect/>
                        </a:stretch>
                      </p166:blipFill>
                      <p166:spPr xmlns:p166="http://schemas.microsoft.com/office/powerpoint/2016/6/main">
                        <a:xfrm>
                          <a:off x="0" y="0"/>
                          <a:ext cx="2834394" cy="1594347"/>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7303CD21-BDB0-44F0-8EA9-0533D02C7863}"/>
                  </a:ext>
                </a:extLst>
              </p:cNvPr>
              <p:cNvPicPr>
                <a:picLocks noGrp="1" noRot="1" noChangeAspect="1" noMove="1" noResize="1" noEditPoints="1" noAdjustHandles="1" noChangeArrowheads="1" noChangeShapeType="1"/>
              </p:cNvPicPr>
              <p:nvPr/>
            </p:nvPicPr>
            <p:blipFill>
              <a:blip r:embed="rId9"/>
              <a:stretch>
                <a:fillRect/>
              </a:stretch>
            </p:blipFill>
            <p:spPr>
              <a:xfrm>
                <a:off x="8307739" y="1487800"/>
                <a:ext cx="2834394" cy="1594347"/>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15118A8-B85C-41A2-B822-7D0115F0851C}"/>
                  </a:ext>
                </a:extLst>
              </p:cNvPr>
              <p:cNvGraphicFramePr>
                <a:graphicFrameLocks noChangeAspect="1"/>
              </p:cNvGraphicFramePr>
              <p:nvPr>
                <p:extLst>
                  <p:ext uri="{D42A27DB-BD31-4B8C-83A1-F6EECF244321}">
                    <p14:modId xmlns:p14="http://schemas.microsoft.com/office/powerpoint/2010/main" val="3295880935"/>
                  </p:ext>
                </p:extLst>
              </p:nvPr>
            </p:nvGraphicFramePr>
            <p:xfrm>
              <a:off x="8307739" y="3209995"/>
              <a:ext cx="2834394" cy="1594347"/>
            </p:xfrm>
            <a:graphic>
              <a:graphicData uri="http://schemas.microsoft.com/office/powerpoint/2016/slidezoom">
                <pslz:sldZm>
                  <pslz:sldZmObj sldId="4915" cId="1693770176">
                    <pslz:zmPr id="{C8C6E7DD-8334-4DB6-8BC6-A3FF7238AC39}" transitionDur="1000">
                      <p166:blipFill xmlns:p166="http://schemas.microsoft.com/office/powerpoint/2016/6/main">
                        <a:blip r:embed="rId10"/>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415118A8-B85C-41A2-B822-7D0115F0851C}"/>
                  </a:ext>
                </a:extLst>
              </p:cNvPr>
              <p:cNvPicPr>
                <a:picLocks noGrp="1" noRot="1" noChangeAspect="1" noMove="1" noResize="1" noEditPoints="1" noAdjustHandles="1" noChangeArrowheads="1" noChangeShapeType="1"/>
              </p:cNvPicPr>
              <p:nvPr/>
            </p:nvPicPr>
            <p:blipFill>
              <a:blip r:embed="rId12"/>
              <a:stretch>
                <a:fillRect/>
              </a:stretch>
            </p:blipFill>
            <p:spPr>
              <a:xfrm>
                <a:off x="8307739" y="3209995"/>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269CC8B-7601-48B9-86F3-DE3EC5B35BEA}"/>
                  </a:ext>
                </a:extLst>
              </p:cNvPr>
              <p:cNvGraphicFramePr>
                <a:graphicFrameLocks noChangeAspect="1"/>
              </p:cNvGraphicFramePr>
              <p:nvPr>
                <p:extLst>
                  <p:ext uri="{D42A27DB-BD31-4B8C-83A1-F6EECF244321}">
                    <p14:modId xmlns:p14="http://schemas.microsoft.com/office/powerpoint/2010/main" val="3509003624"/>
                  </p:ext>
                </p:extLst>
              </p:nvPr>
            </p:nvGraphicFramePr>
            <p:xfrm>
              <a:off x="8307739" y="4921536"/>
              <a:ext cx="2834394" cy="1594347"/>
            </p:xfrm>
            <a:graphic>
              <a:graphicData uri="http://schemas.microsoft.com/office/powerpoint/2016/slidezoom">
                <pslz:sldZm>
                  <pslz:sldZmObj sldId="4899" cId="2020685629">
                    <pslz:zmPr id="{6CA34F23-C214-410E-8CD3-BED2B63DEC91}" transitionDur="1000">
                      <p166:blipFill xmlns:p166="http://schemas.microsoft.com/office/powerpoint/2016/6/main">
                        <a:blip r:embed="rId13"/>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10" name="Slide Zoom 9">
                <a:hlinkClick r:id="rId14" action="ppaction://hlinksldjump"/>
                <a:extLst>
                  <a:ext uri="{FF2B5EF4-FFF2-40B4-BE49-F238E27FC236}">
                    <a16:creationId xmlns:a16="http://schemas.microsoft.com/office/drawing/2014/main" id="{0269CC8B-7601-48B9-86F3-DE3EC5B35BEA}"/>
                  </a:ext>
                </a:extLst>
              </p:cNvPr>
              <p:cNvPicPr>
                <a:picLocks noGrp="1" noRot="1" noChangeAspect="1" noMove="1" noResize="1" noEditPoints="1" noAdjustHandles="1" noChangeArrowheads="1" noChangeShapeType="1"/>
              </p:cNvPicPr>
              <p:nvPr/>
            </p:nvPicPr>
            <p:blipFill>
              <a:blip r:embed="rId15"/>
              <a:stretch>
                <a:fillRect/>
              </a:stretch>
            </p:blipFill>
            <p:spPr>
              <a:xfrm>
                <a:off x="8307739" y="4921536"/>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p:spTree>
    <p:extLst>
      <p:ext uri="{BB962C8B-B14F-4D97-AF65-F5344CB8AC3E}">
        <p14:creationId xmlns:p14="http://schemas.microsoft.com/office/powerpoint/2010/main" val="34236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5DE9D99-8E96-4DED-B04D-17A1ED14B1D0}"/>
              </a:ext>
            </a:extLst>
          </p:cNvPr>
          <p:cNvSpPr/>
          <p:nvPr/>
        </p:nvSpPr>
        <p:spPr bwMode="auto">
          <a:xfrm>
            <a:off x="588263" y="1720072"/>
            <a:ext cx="4507081" cy="4548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6513690-84E9-41B5-96A9-CF283A869F1D}"/>
                  </a:ext>
                </a:extLst>
              </p:cNvPr>
              <p:cNvGraphicFramePr>
                <a:graphicFrameLocks noChangeAspect="1"/>
              </p:cNvGraphicFramePr>
              <p:nvPr>
                <p:extLst>
                  <p:ext uri="{D42A27DB-BD31-4B8C-83A1-F6EECF244321}">
                    <p14:modId xmlns:p14="http://schemas.microsoft.com/office/powerpoint/2010/main" val="3626143282"/>
                  </p:ext>
                </p:extLst>
              </p:nvPr>
            </p:nvGraphicFramePr>
            <p:xfrm>
              <a:off x="10759520" y="581206"/>
              <a:ext cx="845312" cy="475488"/>
            </p:xfrm>
            <a:graphic>
              <a:graphicData uri="http://schemas.microsoft.com/office/powerpoint/2016/slidezoom">
                <pslz:sldZm>
                  <pslz:sldZmObj sldId="8441" cId="78364891">
                    <pslz:zmPr id="{C340F398-D65E-4808-80A8-72163B74E3A9}"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06513690-84E9-41B5-96A9-CF283A869F1D}"/>
                  </a:ext>
                </a:extLst>
              </p:cNvPr>
              <p:cNvPicPr>
                <a:picLocks noGrp="1" noRot="1" noChangeAspect="1" noMove="1" noResize="1" noEditPoints="1" noAdjustHandles="1" noChangeArrowheads="1" noChangeShapeType="1"/>
              </p:cNvPicPr>
              <p:nvPr/>
            </p:nvPicPr>
            <p:blipFill>
              <a:blip r:embed="rId4"/>
              <a:stretch>
                <a:fillRect/>
              </a:stretch>
            </p:blipFill>
            <p:spPr>
              <a:xfrm>
                <a:off x="10759520" y="581206"/>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grpSp>
        <p:nvGrpSpPr>
          <p:cNvPr id="2" name="Group 1">
            <a:extLst>
              <a:ext uri="{FF2B5EF4-FFF2-40B4-BE49-F238E27FC236}">
                <a16:creationId xmlns:a16="http://schemas.microsoft.com/office/drawing/2014/main" id="{DC2FC8BF-9218-409B-A05B-6DB637A2788A}"/>
              </a:ext>
            </a:extLst>
          </p:cNvPr>
          <p:cNvGrpSpPr/>
          <p:nvPr/>
        </p:nvGrpSpPr>
        <p:grpSpPr>
          <a:xfrm>
            <a:off x="5393344" y="1600715"/>
            <a:ext cx="2514600" cy="4679383"/>
            <a:chOff x="5104909" y="1600715"/>
            <a:chExt cx="2514600" cy="4679383"/>
          </a:xfrm>
        </p:grpSpPr>
        <p:grpSp>
          <p:nvGrpSpPr>
            <p:cNvPr id="6" name="Group 5">
              <a:extLst>
                <a:ext uri="{FF2B5EF4-FFF2-40B4-BE49-F238E27FC236}">
                  <a16:creationId xmlns:a16="http://schemas.microsoft.com/office/drawing/2014/main" id="{F3800ECC-555B-41B1-A7D5-ECDA34A6F1D3}"/>
                </a:ext>
              </a:extLst>
            </p:cNvPr>
            <p:cNvGrpSpPr/>
            <p:nvPr/>
          </p:nvGrpSpPr>
          <p:grpSpPr>
            <a:xfrm>
              <a:off x="5104909" y="1600715"/>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5"/>
              <a:srcRect t="4758" b="65558"/>
              <a:stretch/>
            </p:blipFill>
            <p:spPr>
              <a:xfrm>
                <a:off x="5067443" y="2747175"/>
                <a:ext cx="2514600" cy="41564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04909" y="6149922"/>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0"/>
            <a:ext cx="10370120" cy="738664"/>
          </a:xfrm>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GUIDANCE</a:t>
            </a:r>
            <a:endParaRPr lang="en-US" dirty="0">
              <a:solidFill>
                <a:srgbClr val="107C10"/>
              </a:solidFill>
            </a:endParaRPr>
          </a:p>
        </p:txBody>
      </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607460" y="1720072"/>
            <a:ext cx="4487886" cy="4560022"/>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https://docs.microsoft.com/en-us/azure/security-center/security-center-get-started</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506611"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5299075" y="1193418"/>
            <a:ext cx="3339073" cy="307777"/>
          </a:xfrm>
          <a:prstGeom prst="rect">
            <a:avLst/>
          </a:prstGeom>
        </p:spPr>
        <p:txBody>
          <a:bodyPr wrap="square">
            <a:spAutoFit/>
          </a:bodyPr>
          <a:lstStyle/>
          <a:p>
            <a:pPr marL="0" lvl="0" indent="0" algn="l" defTabSz="914400" fontAlgn="auto">
              <a:spcAft>
                <a:spcPts val="600"/>
              </a:spcAft>
              <a:buFontTx/>
              <a:buNone/>
              <a:defRPr/>
            </a:pPr>
            <a:r>
              <a:rPr lang="en-US" sz="1400" b="1" cap="all" dirty="0">
                <a:solidFill>
                  <a:srgbClr val="107C10"/>
                </a:solidFill>
                <a:latin typeface="Segoe UI" panose="020B0502040204020203" pitchFamily="34" charset="0"/>
                <a:cs typeface="Segoe UI" panose="020B0502040204020203" pitchFamily="34" charset="0"/>
              </a:rPr>
              <a:t>Azure Security Center Alerts</a:t>
            </a:r>
          </a:p>
        </p:txBody>
      </p:sp>
      <p:grpSp>
        <p:nvGrpSpPr>
          <p:cNvPr id="13" name="Group 12">
            <a:extLst>
              <a:ext uri="{FF2B5EF4-FFF2-40B4-BE49-F238E27FC236}">
                <a16:creationId xmlns:a16="http://schemas.microsoft.com/office/drawing/2014/main" id="{A47B81D2-6522-482D-BFCF-4E7EF8B6FA64}"/>
              </a:ext>
            </a:extLst>
          </p:cNvPr>
          <p:cNvGrpSpPr/>
          <p:nvPr/>
        </p:nvGrpSpPr>
        <p:grpSpPr>
          <a:xfrm>
            <a:off x="6660206" y="2616214"/>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587000" y="1915967"/>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069940" y="3294288"/>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sp>
        <p:nvSpPr>
          <p:cNvPr id="57" name="TextBox 56">
            <a:extLst>
              <a:ext uri="{FF2B5EF4-FFF2-40B4-BE49-F238E27FC236}">
                <a16:creationId xmlns:a16="http://schemas.microsoft.com/office/drawing/2014/main" id="{B296C562-A932-410A-8A89-D780AA2C1426}"/>
              </a:ext>
            </a:extLst>
          </p:cNvPr>
          <p:cNvSpPr txBox="1"/>
          <p:nvPr/>
        </p:nvSpPr>
        <p:spPr>
          <a:xfrm>
            <a:off x="10084882" y="590511"/>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gradFill>
                  <a:gsLst>
                    <a:gs pos="1250">
                      <a:schemeClr val="accent1"/>
                    </a:gs>
                    <a:gs pos="100000">
                      <a:schemeClr val="accent1"/>
                    </a:gs>
                  </a:gsLst>
                  <a:lin ang="5400000" scaled="0"/>
                </a:gradFill>
              </a:rPr>
              <a:t>Back</a:t>
            </a:r>
          </a:p>
        </p:txBody>
      </p:sp>
      <p:sp>
        <p:nvSpPr>
          <p:cNvPr id="58" name="arrow_15_bidi">
            <a:extLst>
              <a:ext uri="{FF2B5EF4-FFF2-40B4-BE49-F238E27FC236}">
                <a16:creationId xmlns:a16="http://schemas.microsoft.com/office/drawing/2014/main" id="{E2654283-E014-4704-9F87-AAAB8BA614EB}"/>
              </a:ext>
            </a:extLst>
          </p:cNvPr>
          <p:cNvSpPr>
            <a:spLocks noChangeAspect="1" noEditPoints="1"/>
          </p:cNvSpPr>
          <p:nvPr/>
        </p:nvSpPr>
        <p:spPr bwMode="auto">
          <a:xfrm flipH="1">
            <a:off x="9960624" y="735390"/>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2.70833E-6 -3.7037E-7 L -2.70833E-6 0.33912 " pathEditMode="relative" rAng="0" ptsTypes="AA">
                                      <p:cBhvr>
                                        <p:cTn id="9" dur="1000" spd="-100000" fill="hold"/>
                                        <p:tgtEl>
                                          <p:spTgt spid="13"/>
                                        </p:tgtEl>
                                        <p:attrNameLst>
                                          <p:attrName>ppt_x</p:attrName>
                                          <p:attrName>ppt_y</p:attrName>
                                        </p:attrNameLst>
                                      </p:cBhvr>
                                      <p:rCtr x="0" y="16944"/>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1.45833E-6 -1.11111E-6 L 1.45833E-6 0.33912 " pathEditMode="relative" rAng="0" ptsTypes="AA">
                                      <p:cBhvr>
                                        <p:cTn id="14" dur="1000" spd="-100000" fill="hold"/>
                                        <p:tgtEl>
                                          <p:spTgt spid="8"/>
                                        </p:tgtEl>
                                        <p:attrNameLst>
                                          <p:attrName>ppt_x</p:attrName>
                                          <p:attrName>ppt_y</p:attrName>
                                        </p:attrNameLst>
                                      </p:cBhvr>
                                      <p:rCtr x="0" y="16944"/>
                                    </p:animMotion>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300"/>
                                  </p:stCondLst>
                                  <p:childTnLst>
                                    <p:animMotion origin="layout" path="M 3.125E-6 -7.40741E-7 L 3.125E-6 0.33912 " pathEditMode="relative" rAng="0" ptsTypes="AA">
                                      <p:cBhvr>
                                        <p:cTn id="19"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p:txBody>
          <a:bodyPr/>
          <a:lstStyle/>
          <a:p>
            <a:r>
              <a:rPr lang="en-US"/>
              <a:t>Centralized Visibility</a:t>
            </a:r>
            <a:endParaRPr lang="en-US" sz="200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8"/>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9"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24"/>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27"/>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28"/>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29"/>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FCA9E14-8DE4-4EDB-A404-E90AB1DCFB6C}"/>
                  </a:ext>
                </a:extLst>
              </p:cNvPr>
              <p:cNvGraphicFramePr>
                <a:graphicFrameLocks noChangeAspect="1"/>
              </p:cNvGraphicFramePr>
              <p:nvPr>
                <p:extLst>
                  <p:ext uri="{D42A27DB-BD31-4B8C-83A1-F6EECF244321}">
                    <p14:modId xmlns:p14="http://schemas.microsoft.com/office/powerpoint/2010/main" val="3026541978"/>
                  </p:ext>
                </p:extLst>
              </p:nvPr>
            </p:nvGraphicFramePr>
            <p:xfrm>
              <a:off x="7996211" y="2250287"/>
              <a:ext cx="2940927" cy="1654272"/>
            </p:xfrm>
            <a:graphic>
              <a:graphicData uri="http://schemas.microsoft.com/office/powerpoint/2016/slidezoom">
                <pslz:sldZm>
                  <pslz:sldZmObj sldId="8452" cId="3728778815">
                    <pslz:zmPr id="{8277F5FD-2097-4DFF-9C59-61E92C940226}" transitionDur="1000">
                      <p166:blipFill xmlns:p166="http://schemas.microsoft.com/office/powerpoint/2016/6/main">
                        <a:blip r:embed="rId34"/>
                        <a:stretch>
                          <a:fillRect/>
                        </a:stretch>
                      </p166:blipFill>
                      <p166:spPr xmlns:p166="http://schemas.microsoft.com/office/powerpoint/2016/6/main">
                        <a:xfrm>
                          <a:off x="0" y="0"/>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8FCA9E14-8DE4-4EDB-A404-E90AB1DCFB6C}"/>
                  </a:ext>
                </a:extLst>
              </p:cNvPr>
              <p:cNvPicPr>
                <a:picLocks noGrp="1" noRot="1" noChangeAspect="1" noMove="1" noResize="1" noEditPoints="1" noAdjustHandles="1" noChangeArrowheads="1" noChangeShapeType="1"/>
              </p:cNvPicPr>
              <p:nvPr/>
            </p:nvPicPr>
            <p:blipFill>
              <a:blip r:embed="rId35"/>
              <a:stretch>
                <a:fillRect/>
              </a:stretch>
            </p:blipFill>
            <p:spPr>
              <a:xfrm>
                <a:off x="7996211" y="2250287"/>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Security Graph</a:t>
            </a: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p:txBody>
          <a:bodyPr/>
          <a:lstStyle/>
          <a:p>
            <a:r>
              <a:rPr lang="en-US"/>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Anomaly Detection</a:t>
            </a: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Services (</a:t>
            </a: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P</a:t>
            </a:r>
            <a:r>
              <a:rPr kumimoji="0" lang="en-US" sz="9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sng"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ASC for high quality alerts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 feed into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Feed critical logs to SIEM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(store/archive them if no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Integrate additional logs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Fusion across sources</a:t>
            </a: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0"/>
            <a:ext cx="11018520" cy="800219"/>
          </a:xfrm>
        </p:spPr>
        <p:txBody>
          <a:bodyPr/>
          <a:lstStyle/>
          <a:p>
            <a:r>
              <a:rPr lang="en-US" dirty="0"/>
              <a:t>Azure Security Center</a:t>
            </a:r>
            <a:br>
              <a:rPr lang="en-US" dirty="0"/>
            </a:br>
            <a:r>
              <a:rPr lang="en-US" sz="2000" dirty="0"/>
              <a:t>Advanced Threat Detection (&amp; Governance) 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2660550" y="3484959"/>
            <a:ext cx="3230663" cy="365782"/>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5811258" y="3401993"/>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21" y="48502"/>
              <a:ext cx="1123292" cy="11232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62" name="Group 61">
            <a:extLst>
              <a:ext uri="{FF2B5EF4-FFF2-40B4-BE49-F238E27FC236}">
                <a16:creationId xmlns:a16="http://schemas.microsoft.com/office/drawing/2014/main" id="{3037BD4F-038A-474F-9548-F1B5EC90610D}"/>
              </a:ext>
            </a:extLst>
          </p:cNvPr>
          <p:cNvGrpSpPr/>
          <p:nvPr/>
        </p:nvGrpSpPr>
        <p:grpSpPr>
          <a:xfrm rot="20709262">
            <a:off x="6834904" y="2123059"/>
            <a:ext cx="350518" cy="350518"/>
            <a:chOff x="3794896" y="1574082"/>
            <a:chExt cx="841364" cy="841364"/>
          </a:xfrm>
        </p:grpSpPr>
        <p:sp>
          <p:nvSpPr>
            <p:cNvPr id="64" name="Oval 63">
              <a:extLst>
                <a:ext uri="{FF2B5EF4-FFF2-40B4-BE49-F238E27FC236}">
                  <a16:creationId xmlns:a16="http://schemas.microsoft.com/office/drawing/2014/main" id="{BB325CDE-7BFF-4655-A620-7BC70A41AC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423C8E01-D902-486E-AA9D-85942AD745E9}"/>
                </a:ext>
              </a:extLst>
            </p:cNvPr>
            <p:cNvSpPr/>
            <p:nvPr/>
          </p:nvSpPr>
          <p:spPr bwMode="auto">
            <a:xfrm>
              <a:off x="4078869" y="1858055"/>
              <a:ext cx="273422" cy="273422"/>
            </a:xfrm>
            <a:prstGeom prst="ellipse">
              <a:avLst/>
            </a:prstGeom>
            <a:solidFill>
              <a:schemeClr val="accent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1200828" y="2620005"/>
            <a:ext cx="460265" cy="1432385"/>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6024246" y="4823258"/>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5351841" y="5722325"/>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7196680" y="190248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$66 upfront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30% of the profit</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2358011" y="1097998"/>
            <a:ext cx="1777130" cy="1777130"/>
            <a:chOff x="1389403" y="-447226"/>
            <a:chExt cx="2114718" cy="2114718"/>
          </a:xfrm>
        </p:grpSpPr>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98" name="Oval 197">
            <a:extLst>
              <a:ext uri="{FF2B5EF4-FFF2-40B4-BE49-F238E27FC236}">
                <a16:creationId xmlns:a16="http://schemas.microsoft.com/office/drawing/2014/main" id="{D22B72DC-5D41-49CA-9687-7523D4A2F759}"/>
              </a:ext>
            </a:extLst>
          </p:cNvPr>
          <p:cNvSpPr/>
          <p:nvPr/>
        </p:nvSpPr>
        <p:spPr bwMode="auto">
          <a:xfrm>
            <a:off x="1069437" y="247745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681799" y="1973767"/>
            <a:ext cx="1557098" cy="212312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296605" y="4110179"/>
            <a:ext cx="3802967" cy="78567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774179" y="4149217"/>
            <a:ext cx="3646737" cy="163722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2222090" y="4049729"/>
            <a:ext cx="5840823" cy="112696"/>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1254125" y="4295788"/>
            <a:ext cx="520054" cy="1654174"/>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4171940" y="1725533"/>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400">
              <a:defRPr/>
            </a:pPr>
            <a:r>
              <a:rPr lang="en-US" sz="1100" dirty="0">
                <a:solidFill>
                  <a:schemeClr val="tx1"/>
                </a:solidFill>
                <a:latin typeface="Segoe UI Semibold"/>
              </a:rPr>
              <a:t>Zero-days: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661092" y="5413202"/>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range: $250 or  much more</a:t>
            </a:r>
          </a:p>
        </p:txBody>
      </p:sp>
      <p:sp>
        <p:nvSpPr>
          <p:cNvPr id="239" name="Rectangle 238">
            <a:extLst>
              <a:ext uri="{FF2B5EF4-FFF2-40B4-BE49-F238E27FC236}">
                <a16:creationId xmlns:a16="http://schemas.microsoft.com/office/drawing/2014/main" id="{5ADD5691-1543-49E1-9D94-0D299EBC55D2}"/>
              </a:ext>
            </a:extLst>
          </p:cNvPr>
          <p:cNvSpPr/>
          <p:nvPr/>
        </p:nvSpPr>
        <p:spPr>
          <a:xfrm>
            <a:off x="686739" y="1518295"/>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$1,400 </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per month</a:t>
            </a:r>
          </a:p>
        </p:txBody>
      </p:sp>
      <p:sp>
        <p:nvSpPr>
          <p:cNvPr id="257" name="Rectangle 256">
            <a:extLst>
              <a:ext uri="{FF2B5EF4-FFF2-40B4-BE49-F238E27FC236}">
                <a16:creationId xmlns:a16="http://schemas.microsoft.com/office/drawing/2014/main" id="{29C21BD3-5788-4AD5-8A56-B7740B3717D4}"/>
              </a:ext>
            </a:extLst>
          </p:cNvPr>
          <p:cNvSpPr/>
          <p:nvPr/>
        </p:nvSpPr>
        <p:spPr>
          <a:xfrm>
            <a:off x="5996490" y="3005362"/>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PC - $0.13 to $0.89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8287658" y="376336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6263892" y="448467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$150 for 400M            Averages $0.97 per 1,000</a:t>
            </a:r>
          </a:p>
        </p:txBody>
      </p:sp>
      <p:sp>
        <p:nvSpPr>
          <p:cNvPr id="61" name="Rectangle 60">
            <a:extLst>
              <a:ext uri="{FF2B5EF4-FFF2-40B4-BE49-F238E27FC236}">
                <a16:creationId xmlns:a16="http://schemas.microsoft.com/office/drawing/2014/main" id="{1E206C88-72EC-4B2A-AF60-D1BD749B7B66}"/>
              </a:ext>
            </a:extLst>
          </p:cNvPr>
          <p:cNvSpPr/>
          <p:nvPr/>
        </p:nvSpPr>
        <p:spPr>
          <a:xfrm>
            <a:off x="5573489" y="5345051"/>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$766.67 per month</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97805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27580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65" name="Straight Connector 64">
            <a:extLst>
              <a:ext uri="{FF2B5EF4-FFF2-40B4-BE49-F238E27FC236}">
                <a16:creationId xmlns:a16="http://schemas.microsoft.com/office/drawing/2014/main" id="{014EE10A-2EBD-4841-891C-FB6F11FF2E19}"/>
              </a:ext>
            </a:extLst>
          </p:cNvPr>
          <p:cNvCxnSpPr>
            <a:cxnSpLocks/>
          </p:cNvCxnSpPr>
          <p:nvPr/>
        </p:nvCxnSpPr>
        <p:spPr>
          <a:xfrm flipV="1">
            <a:off x="2533027" y="2297113"/>
            <a:ext cx="4482136" cy="137095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843C6BAC-58CD-4D4B-946B-45BD6F0B8BCA}"/>
              </a:ext>
            </a:extLst>
          </p:cNvPr>
          <p:cNvCxnSpPr>
            <a:cxnSpLocks/>
          </p:cNvCxnSpPr>
          <p:nvPr/>
        </p:nvCxnSpPr>
        <p:spPr>
          <a:xfrm flipV="1">
            <a:off x="3977301" y="1481038"/>
            <a:ext cx="352480" cy="1"/>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5C9F38-BB74-4106-86DC-8123F0D72329}"/>
              </a:ext>
            </a:extLst>
          </p:cNvPr>
          <p:cNvSpPr txBox="1"/>
          <p:nvPr/>
        </p:nvSpPr>
        <p:spPr>
          <a:xfrm>
            <a:off x="4419815" y="1409065"/>
            <a:ext cx="139621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Semibold"/>
              </a:rPr>
              <a:t>Highest average price</a:t>
            </a:r>
          </a:p>
        </p:txBody>
      </p:sp>
      <p:grpSp>
        <p:nvGrpSpPr>
          <p:cNvPr id="192" name="Group 191">
            <a:extLst>
              <a:ext uri="{FF2B5EF4-FFF2-40B4-BE49-F238E27FC236}">
                <a16:creationId xmlns:a16="http://schemas.microsoft.com/office/drawing/2014/main" id="{3A608CEE-EDB3-491D-9D87-3FE54DBF986E}"/>
              </a:ext>
            </a:extLst>
          </p:cNvPr>
          <p:cNvGrpSpPr/>
          <p:nvPr/>
        </p:nvGrpSpPr>
        <p:grpSpPr>
          <a:xfrm>
            <a:off x="7950336" y="4033580"/>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864784" y="5566584"/>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3" y="359244"/>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2507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42" presetClass="path" presetSubtype="0" decel="100000" fill="hold" nodeType="withEffect">
                                  <p:stCondLst>
                                    <p:cond delay="0"/>
                                  </p:stCondLst>
                                  <p:childTnLst>
                                    <p:animMotion origin="layout" path="M 3.95833E-6 -3.33333E-6 L -0.10847 0.29769 " pathEditMode="relative" rAng="0" ptsTypes="AA">
                                      <p:cBhvr>
                                        <p:cTn id="9" dur="750" spd="-100000" fill="hold"/>
                                        <p:tgtEl>
                                          <p:spTgt spid="188"/>
                                        </p:tgtEl>
                                        <p:attrNameLst>
                                          <p:attrName>ppt_x</p:attrName>
                                          <p:attrName>ppt_y</p:attrName>
                                        </p:attrNameLst>
                                      </p:cBhvr>
                                      <p:rCtr x="-5430" y="14884"/>
                                    </p:animMotion>
                                  </p:childTnLst>
                                </p:cTn>
                              </p:par>
                              <p:par>
                                <p:cTn id="10" presetID="10"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0"/>
                                  </p:stCondLst>
                                  <p:childTnLst>
                                    <p:animMotion origin="layout" path="M 2.08333E-7 -3.7037E-6 L -0.41706 0.25741 " pathEditMode="relative" rAng="0" ptsTypes="AA">
                                      <p:cBhvr>
                                        <p:cTn id="14" dur="750" spd="-100000" fill="hold"/>
                                        <p:tgtEl>
                                          <p:spTgt spid="62"/>
                                        </p:tgtEl>
                                        <p:attrNameLst>
                                          <p:attrName>ppt_x</p:attrName>
                                          <p:attrName>ppt_y</p:attrName>
                                        </p:attrNameLst>
                                      </p:cBhvr>
                                      <p:rCtr x="-20859" y="12870"/>
                                    </p:animMotion>
                                  </p:childTnLst>
                                </p:cTn>
                              </p:par>
                              <p:par>
                                <p:cTn id="15" presetID="10" presetClass="entr" presetSubtype="0" fill="hold" grpId="0" nodeType="with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grpId="1" nodeType="withEffect">
                                  <p:stCondLst>
                                    <p:cond delay="0"/>
                                  </p:stCondLst>
                                  <p:childTnLst>
                                    <p:animMotion origin="layout" path="M 1.04167E-6 -4.44444E-6 L 0.06133 0.20764 " pathEditMode="relative" rAng="0" ptsTypes="AA">
                                      <p:cBhvr>
                                        <p:cTn id="19" dur="750" spd="-100000" fill="hold"/>
                                        <p:tgtEl>
                                          <p:spTgt spid="198"/>
                                        </p:tgtEl>
                                        <p:attrNameLst>
                                          <p:attrName>ppt_x</p:attrName>
                                          <p:attrName>ppt_y</p:attrName>
                                        </p:attrNameLst>
                                      </p:cBhvr>
                                      <p:rCtr x="3060" y="10370"/>
                                    </p:animMotion>
                                  </p:childTnLst>
                                </p:cTn>
                              </p:par>
                              <p:par>
                                <p:cTn id="20" presetID="10" presetClass="entr" presetSubtype="0" fill="hold"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42" presetClass="path" presetSubtype="0" decel="100000" fill="hold" nodeType="withEffect">
                                  <p:stCondLst>
                                    <p:cond delay="0"/>
                                  </p:stCondLst>
                                  <p:childTnLst>
                                    <p:animMotion origin="layout" path="M -2.91667E-6 2.59259E-6 L -0.32526 0.07708 " pathEditMode="relative" rAng="0" ptsTypes="AA">
                                      <p:cBhvr>
                                        <p:cTn id="24" dur="750" spd="-100000" fill="hold"/>
                                        <p:tgtEl>
                                          <p:spTgt spid="195"/>
                                        </p:tgtEl>
                                        <p:attrNameLst>
                                          <p:attrName>ppt_x</p:attrName>
                                          <p:attrName>ppt_y</p:attrName>
                                        </p:attrNameLst>
                                      </p:cBhvr>
                                      <p:rCtr x="-16263" y="3843"/>
                                    </p:animMotion>
                                  </p:childTnLst>
                                </p:cTn>
                              </p:par>
                              <p:par>
                                <p:cTn id="25" presetID="10"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42" presetClass="path" presetSubtype="0" decel="100000" fill="hold" nodeType="withEffect">
                                  <p:stCondLst>
                                    <p:cond delay="0"/>
                                  </p:stCondLst>
                                  <p:childTnLst>
                                    <p:animMotion origin="layout" path="M -4.16667E-7 4.07407E-6 L -0.55273 0.00347 " pathEditMode="relative" rAng="0" ptsTypes="AA">
                                      <p:cBhvr>
                                        <p:cTn id="29" dur="750" spd="-100000" fill="hold"/>
                                        <p:tgtEl>
                                          <p:spTgt spid="192"/>
                                        </p:tgtEl>
                                        <p:attrNameLst>
                                          <p:attrName>ppt_x</p:attrName>
                                          <p:attrName>ppt_y</p:attrName>
                                        </p:attrNameLst>
                                      </p:cBhvr>
                                      <p:rCtr x="-27643" y="162"/>
                                    </p:animMotion>
                                  </p:childTnLst>
                                </p:cTn>
                              </p:par>
                              <p:par>
                                <p:cTn id="30" presetID="10" presetClass="entr" presetSubtype="0" fill="hold" grpId="0" nodeType="with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par>
                                <p:cTn id="33" presetID="42" presetClass="path" presetSubtype="0" decel="100000" fill="hold" grpId="1" nodeType="withEffect">
                                  <p:stCondLst>
                                    <p:cond delay="0"/>
                                  </p:stCondLst>
                                  <p:childTnLst>
                                    <p:animMotion origin="layout" path="M 0 2.59259E-6 L -0.29323 -0.07616 " pathEditMode="relative" rAng="0" ptsTypes="AA">
                                      <p:cBhvr>
                                        <p:cTn id="34" dur="750" spd="-100000" fill="hold"/>
                                        <p:tgtEl>
                                          <p:spTgt spid="201"/>
                                        </p:tgtEl>
                                        <p:attrNameLst>
                                          <p:attrName>ppt_x</p:attrName>
                                          <p:attrName>ppt_y</p:attrName>
                                        </p:attrNameLst>
                                      </p:cBhvr>
                                      <p:rCtr x="-14661" y="-3819"/>
                                    </p:animMotion>
                                  </p:childTnLst>
                                </p:cTn>
                              </p:par>
                              <p:par>
                                <p:cTn id="35" presetID="10" presetClass="entr" presetSubtype="0" fill="hold" grpId="0" nodeType="withEffect">
                                  <p:stCondLst>
                                    <p:cond delay="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42" presetClass="path" presetSubtype="0" decel="100000" fill="hold" grpId="1" nodeType="withEffect">
                                  <p:stCondLst>
                                    <p:cond delay="0"/>
                                  </p:stCondLst>
                                  <p:childTnLst>
                                    <p:animMotion origin="layout" path="M -6.25E-7 1.11022E-16 L -0.28529 -0.24444 " pathEditMode="relative" rAng="0" ptsTypes="AA">
                                      <p:cBhvr>
                                        <p:cTn id="39" dur="750" spd="-100000" fill="hold"/>
                                        <p:tgtEl>
                                          <p:spTgt spid="200"/>
                                        </p:tgtEl>
                                        <p:attrNameLst>
                                          <p:attrName>ppt_x</p:attrName>
                                          <p:attrName>ppt_y</p:attrName>
                                        </p:attrNameLst>
                                      </p:cBhvr>
                                      <p:rCtr x="-14271" y="-12222"/>
                                    </p:animMotion>
                                  </p:childTnLst>
                                </p:cTn>
                              </p:par>
                              <p:par>
                                <p:cTn id="40" presetID="10" presetClass="entr" presetSubtype="0" fill="hold" nodeType="with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par>
                                <p:cTn id="43" presetID="42" presetClass="path" presetSubtype="0" decel="100000" fill="hold" nodeType="withEffect">
                                  <p:stCondLst>
                                    <p:cond delay="0"/>
                                  </p:stCondLst>
                                  <p:childTnLst>
                                    <p:animMotion origin="layout" path="M -4.16667E-6 4.44444E-6 L 0.05964 -0.28334 " pathEditMode="relative" rAng="0" ptsTypes="AA">
                                      <p:cBhvr>
                                        <p:cTn id="44" dur="750" spd="-100000" fill="hold"/>
                                        <p:tgtEl>
                                          <p:spTgt spid="189"/>
                                        </p:tgtEl>
                                        <p:attrNameLst>
                                          <p:attrName>ppt_x</p:attrName>
                                          <p:attrName>ppt_y</p:attrName>
                                        </p:attrNameLst>
                                      </p:cBhvr>
                                      <p:rCtr x="2982" y="-14167"/>
                                    </p:animMotion>
                                  </p:childTnLst>
                                </p:cTn>
                              </p:par>
                            </p:childTnLst>
                          </p:cTn>
                        </p:par>
                        <p:par>
                          <p:cTn id="45" fill="hold">
                            <p:stCondLst>
                              <p:cond delay="750"/>
                            </p:stCondLst>
                            <p:childTnLst>
                              <p:par>
                                <p:cTn id="46" presetID="22" presetClass="entr" presetSubtype="4"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down)">
                                      <p:cBhvr>
                                        <p:cTn id="48" dur="500"/>
                                        <p:tgtEl>
                                          <p:spTgt spid="208"/>
                                        </p:tgtEl>
                                      </p:cBhvr>
                                    </p:animEffect>
                                  </p:childTnLst>
                                </p:cTn>
                              </p:par>
                              <p:par>
                                <p:cTn id="49" presetID="22" presetClass="entr" presetSubtype="4"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animEffect transition="in" filter="wipe(down)">
                                      <p:cBhvr>
                                        <p:cTn id="51" dur="500"/>
                                        <p:tgtEl>
                                          <p:spTgt spid="205"/>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wipe(left)">
                                      <p:cBhvr>
                                        <p:cTn id="57" dur="500"/>
                                        <p:tgtEl>
                                          <p:spTgt spid="211"/>
                                        </p:tgtEl>
                                      </p:cBhvr>
                                    </p:animEffect>
                                  </p:childTnLst>
                                </p:cTn>
                              </p:par>
                              <p:par>
                                <p:cTn id="58" presetID="22" presetClass="entr" presetSubtype="8"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wipe(left)">
                                      <p:cBhvr>
                                        <p:cTn id="60" dur="500"/>
                                        <p:tgtEl>
                                          <p:spTgt spid="222"/>
                                        </p:tgtEl>
                                      </p:cBhvr>
                                    </p:animEffect>
                                  </p:childTnLst>
                                </p:cTn>
                              </p:par>
                              <p:par>
                                <p:cTn id="61" presetID="22" presetClass="entr" presetSubtype="8"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wipe(left)">
                                      <p:cBhvr>
                                        <p:cTn id="63" dur="500"/>
                                        <p:tgtEl>
                                          <p:spTgt spid="214"/>
                                        </p:tgtEl>
                                      </p:cBhvr>
                                    </p:animEffect>
                                  </p:childTnLst>
                                </p:cTn>
                              </p:par>
                              <p:par>
                                <p:cTn id="64" presetID="22" presetClass="entr" presetSubtype="8" fill="hold" nodeType="withEffect">
                                  <p:stCondLst>
                                    <p:cond delay="0"/>
                                  </p:stCondLst>
                                  <p:childTnLst>
                                    <p:set>
                                      <p:cBhvr>
                                        <p:cTn id="65" dur="1" fill="hold">
                                          <p:stCondLst>
                                            <p:cond delay="0"/>
                                          </p:stCondLst>
                                        </p:cTn>
                                        <p:tgtEl>
                                          <p:spTgt spid="217"/>
                                        </p:tgtEl>
                                        <p:attrNameLst>
                                          <p:attrName>style.visibility</p:attrName>
                                        </p:attrNameLst>
                                      </p:cBhvr>
                                      <p:to>
                                        <p:strVal val="visible"/>
                                      </p:to>
                                    </p:set>
                                    <p:animEffect transition="in" filter="wipe(left)">
                                      <p:cBhvr>
                                        <p:cTn id="66" dur="500"/>
                                        <p:tgtEl>
                                          <p:spTgt spid="217"/>
                                        </p:tgtEl>
                                      </p:cBhvr>
                                    </p:animEffect>
                                  </p:childTnLst>
                                </p:cTn>
                              </p:par>
                              <p:par>
                                <p:cTn id="67" presetID="22" presetClass="entr" presetSubtype="1" fill="hold" nodeType="with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up)">
                                      <p:cBhvr>
                                        <p:cTn id="69" dur="500"/>
                                        <p:tgtEl>
                                          <p:spTgt spid="225"/>
                                        </p:tgtEl>
                                      </p:cBhvr>
                                    </p:animEffect>
                                  </p:childTnLst>
                                </p:cTn>
                              </p:par>
                            </p:childTnLst>
                          </p:cTn>
                        </p:par>
                        <p:par>
                          <p:cTn id="70" fill="hold">
                            <p:stCondLst>
                              <p:cond delay="1250"/>
                            </p:stCondLst>
                            <p:childTnLst>
                              <p:par>
                                <p:cTn id="71" presetID="10" presetClass="entr" presetSubtype="0" fill="hold" grpId="0" nodeType="after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0"/>
                                        </p:tgtEl>
                                        <p:attrNameLst>
                                          <p:attrName>style.visibility</p:attrName>
                                        </p:attrNameLst>
                                      </p:cBhvr>
                                      <p:to>
                                        <p:strVal val="visible"/>
                                      </p:to>
                                    </p:set>
                                    <p:animEffect transition="in" filter="fade">
                                      <p:cBhvr>
                                        <p:cTn id="76" dur="500"/>
                                        <p:tgtEl>
                                          <p:spTgt spid="2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7"/>
                                        </p:tgtEl>
                                        <p:attrNameLst>
                                          <p:attrName>style.visibility</p:attrName>
                                        </p:attrNameLst>
                                      </p:cBhvr>
                                      <p:to>
                                        <p:strVal val="visible"/>
                                      </p:to>
                                    </p:set>
                                    <p:animEffect transition="in" filter="fade">
                                      <p:cBhvr>
                                        <p:cTn id="82" dur="500"/>
                                        <p:tgtEl>
                                          <p:spTgt spid="2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2"/>
                                        </p:tgtEl>
                                        <p:attrNameLst>
                                          <p:attrName>style.visibility</p:attrName>
                                        </p:attrNameLst>
                                      </p:cBhvr>
                                      <p:to>
                                        <p:strVal val="visible"/>
                                      </p:to>
                                    </p:set>
                                    <p:animEffect transition="in" filter="fade">
                                      <p:cBhvr>
                                        <p:cTn id="85" dur="500"/>
                                        <p:tgtEl>
                                          <p:spTgt spid="2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fade">
                                      <p:cBhvr>
                                        <p:cTn id="88" dur="500"/>
                                        <p:tgtEl>
                                          <p:spTgt spid="28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4"/>
                                        </p:tgtEl>
                                        <p:attrNameLst>
                                          <p:attrName>style.visibility</p:attrName>
                                        </p:attrNameLst>
                                      </p:cBhvr>
                                      <p:to>
                                        <p:strVal val="visible"/>
                                      </p:to>
                                    </p:set>
                                    <p:animEffect transition="in" filter="fade">
                                      <p:cBhvr>
                                        <p:cTn id="94" dur="500"/>
                                        <p:tgtEl>
                                          <p:spTgt spid="234"/>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1" grpId="1" animBg="1"/>
      <p:bldP spid="200" grpId="0" animBg="1"/>
      <p:bldP spid="200" grpId="1" animBg="1"/>
      <p:bldP spid="16" grpId="0"/>
      <p:bldP spid="198" grpId="0" animBg="1"/>
      <p:bldP spid="198" grpId="1" animBg="1"/>
      <p:bldP spid="230" grpId="0"/>
      <p:bldP spid="234" grpId="0"/>
      <p:bldP spid="239" grpId="0"/>
      <p:bldP spid="257" grpId="0"/>
      <p:bldP spid="272" grpId="0"/>
      <p:bldP spid="280" grpId="0"/>
      <p:bldP spid="6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7287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0F4D6BB-3597-46BA-B21D-A1B7BF9744FA}"/>
                  </a:ext>
                </a:extLst>
              </p:cNvPr>
              <p:cNvGraphicFramePr>
                <a:graphicFrameLocks noChangeAspect="1"/>
              </p:cNvGraphicFramePr>
              <p:nvPr>
                <p:extLst>
                  <p:ext uri="{D42A27DB-BD31-4B8C-83A1-F6EECF244321}">
                    <p14:modId xmlns:p14="http://schemas.microsoft.com/office/powerpoint/2010/main" val="467829442"/>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30F4D6BB-3597-46BA-B21D-A1B7BF9744FA}"/>
                  </a:ext>
                </a:extLst>
              </p:cNvPr>
              <p:cNvPicPr>
                <a:picLocks noGrp="1" noRot="1" noChangeAspect="1" noMove="1" noResize="1" noEditPoints="1" noAdjustHandles="1" noChangeArrowheads="1" noChangeShapeType="1"/>
              </p:cNvPicPr>
              <p:nvPr/>
            </p:nvPicPr>
            <p:blipFill>
              <a:blip r:embed="rId4"/>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7" name="Rectangle 16">
            <a:extLst>
              <a:ext uri="{FF2B5EF4-FFF2-40B4-BE49-F238E27FC236}">
                <a16:creationId xmlns:a16="http://schemas.microsoft.com/office/drawing/2014/main" id="{87D908EF-9579-42E9-9D7B-9AB0065E84FD}"/>
              </a:ext>
            </a:extLst>
          </p:cNvPr>
          <p:cNvSpPr/>
          <p:nvPr/>
        </p:nvSpPr>
        <p:spPr bwMode="auto">
          <a:xfrm>
            <a:off x="584202" y="1793632"/>
            <a:ext cx="5367335" cy="441617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62C7E16C-D667-4148-9FAC-4FF980F265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5</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Secure DevOps</a:t>
            </a:r>
            <a:br>
              <a:rPr lang="en-US" dirty="0">
                <a:gradFill>
                  <a:gsLst>
                    <a:gs pos="1250">
                      <a:srgbClr val="1A1A1A"/>
                    </a:gs>
                    <a:gs pos="100000">
                      <a:srgbClr val="1A1A1A"/>
                    </a:gs>
                  </a:gsLst>
                  <a:lin ang="5400000" scaled="0"/>
                </a:gradFill>
              </a:rPr>
            </a:br>
            <a:r>
              <a:rPr lang="en-US" sz="1600" b="1" kern="0" cap="all" spc="118" dirty="0">
                <a:gradFill>
                  <a:gsLst>
                    <a:gs pos="1250">
                      <a:srgbClr val="107C10"/>
                    </a:gs>
                    <a:gs pos="100000">
                      <a:srgbClr val="107C10"/>
                    </a:gs>
                  </a:gsLst>
                  <a:lin ang="5400000" scaled="0"/>
                </a:gradFill>
                <a:ea typeface="Segoe UI Black" pitchFamily="34"/>
              </a:rPr>
              <a:t>Critical Best Practice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1793632"/>
            <a:ext cx="5367335" cy="441617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Follow DevOps security guidance</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Integrate guidance and automation for securing applications on the cloud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Using resources and lessons learned by external organizations that are early adopters of these models can accelerate the improvement of an organization’s security posture with less expenditure of effort and resources.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Secure your application development / DevOps process by integrating existing guidance such as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Secure DevOps Toolkit –</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5"/>
              </a:rPr>
              <a:t>https://azsk.azurewebsites.net/</a:t>
            </a:r>
            <a:r>
              <a:rPr lang="en-US" sz="1200" b="1" dirty="0">
                <a:gradFill>
                  <a:gsLst>
                    <a:gs pos="1250">
                      <a:srgbClr val="1A1A1A"/>
                    </a:gs>
                    <a:gs pos="100000">
                      <a:srgbClr val="1A1A1A"/>
                    </a:gs>
                  </a:gsLst>
                  <a:lin ang="5400000" scaled="0"/>
                </a:gradFill>
              </a:rPr>
              <a:t>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Organization for Web App Security Project (OWASP) DevOps Pipeline security</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6"/>
              </a:rPr>
              <a:t>https://www.owasp.org/index.php/OWASP_AppSec_Pipeline#tab=Main</a:t>
            </a:r>
            <a:r>
              <a:rPr lang="en-US" sz="1200" b="1" dirty="0">
                <a:gradFill>
                  <a:gsLst>
                    <a:gs pos="1250">
                      <a:srgbClr val="1A1A1A"/>
                    </a:gs>
                    <a:gs pos="100000">
                      <a:srgbClr val="1A1A1A"/>
                    </a:gs>
                  </a:gsLst>
                  <a:lin ang="5400000" scaled="0"/>
                </a:gradFill>
              </a:rPr>
              <a:t> </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945733" y="1489398"/>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98FD230E-D233-40C0-BCA9-D23143B056D6}"/>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4" name="arrow_15_bidi">
            <a:extLst>
              <a:ext uri="{FF2B5EF4-FFF2-40B4-BE49-F238E27FC236}">
                <a16:creationId xmlns:a16="http://schemas.microsoft.com/office/drawing/2014/main" id="{A1C3AFFF-FDC0-4D78-9251-78C05ED9EC9E}"/>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35BE395-F48B-49C0-ACC8-4B1B7A123199}"/>
                  </a:ext>
                </a:extLst>
              </p:cNvPr>
              <p:cNvGraphicFramePr>
                <a:graphicFrameLocks noChangeAspect="1"/>
              </p:cNvGraphicFramePr>
              <p:nvPr>
                <p:extLst>
                  <p:ext uri="{D42A27DB-BD31-4B8C-83A1-F6EECF244321}">
                    <p14:modId xmlns:p14="http://schemas.microsoft.com/office/powerpoint/2010/main" val="3876785248"/>
                  </p:ext>
                </p:extLst>
              </p:nvPr>
            </p:nvGraphicFramePr>
            <p:xfrm>
              <a:off x="6472316" y="1793632"/>
              <a:ext cx="2478415" cy="1394108"/>
            </p:xfrm>
            <a:graphic>
              <a:graphicData uri="http://schemas.microsoft.com/office/powerpoint/2016/slidezoom">
                <pslz:sldZm>
                  <pslz:sldZmObj sldId="8440" cId="4028320751">
                    <pslz:zmPr id="{B0C25883-A7A4-4A5C-A5EA-B57EEE7BCABE}" transitionDur="1000">
                      <p166:blipFill xmlns:p166="http://schemas.microsoft.com/office/powerpoint/2016/6/main">
                        <a:blip r:embed="rId7"/>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35BE395-F48B-49C0-ACC8-4B1B7A123199}"/>
                  </a:ext>
                </a:extLst>
              </p:cNvPr>
              <p:cNvPicPr>
                <a:picLocks noGrp="1" noRot="1" noChangeAspect="1" noMove="1" noResize="1" noEditPoints="1" noAdjustHandles="1" noChangeArrowheads="1" noChangeShapeType="1"/>
              </p:cNvPicPr>
              <p:nvPr/>
            </p:nvPicPr>
            <p:blipFill>
              <a:blip r:embed="rId8"/>
              <a:stretch>
                <a:fillRect/>
              </a:stretch>
            </p:blipFill>
            <p:spPr>
              <a:xfrm>
                <a:off x="6472316"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B600FED-A6C3-408D-9A20-E60B2F3888B5}"/>
                  </a:ext>
                </a:extLst>
              </p:cNvPr>
              <p:cNvGraphicFramePr>
                <a:graphicFrameLocks noChangeAspect="1"/>
              </p:cNvGraphicFramePr>
              <p:nvPr>
                <p:extLst>
                  <p:ext uri="{D42A27DB-BD31-4B8C-83A1-F6EECF244321}">
                    <p14:modId xmlns:p14="http://schemas.microsoft.com/office/powerpoint/2010/main" val="2719122648"/>
                  </p:ext>
                </p:extLst>
              </p:nvPr>
            </p:nvGraphicFramePr>
            <p:xfrm>
              <a:off x="9128368" y="1793632"/>
              <a:ext cx="2478415" cy="1394108"/>
            </p:xfrm>
            <a:graphic>
              <a:graphicData uri="http://schemas.microsoft.com/office/powerpoint/2016/slidezoom">
                <pslz:sldZm>
                  <pslz:sldZmObj sldId="4992" cId="1213099393">
                    <pslz:zmPr id="{E757F720-139E-4E56-9BE0-2F696CA5873F}" transitionDur="1000">
                      <p166:blipFill xmlns:p166="http://schemas.microsoft.com/office/powerpoint/2016/6/main">
                        <a:blip r:embed="rId9"/>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BB600FED-A6C3-408D-9A20-E60B2F3888B5}"/>
                  </a:ext>
                </a:extLst>
              </p:cNvPr>
              <p:cNvPicPr>
                <a:picLocks noGrp="1" noRot="1" noChangeAspect="1" noMove="1" noResize="1" noEditPoints="1" noAdjustHandles="1" noChangeArrowheads="1" noChangeShapeType="1"/>
              </p:cNvPicPr>
              <p:nvPr/>
            </p:nvPicPr>
            <p:blipFill>
              <a:blip r:embed="rId10"/>
              <a:stretch>
                <a:fillRect/>
              </a:stretch>
            </p:blipFill>
            <p:spPr>
              <a:xfrm>
                <a:off x="9128368"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0C0A68B-92AD-4E8E-92D3-1D30418F9EC0}"/>
                  </a:ext>
                </a:extLst>
              </p:cNvPr>
              <p:cNvGraphicFramePr>
                <a:graphicFrameLocks noChangeAspect="1"/>
              </p:cNvGraphicFramePr>
              <p:nvPr>
                <p:extLst>
                  <p:ext uri="{D42A27DB-BD31-4B8C-83A1-F6EECF244321}">
                    <p14:modId xmlns:p14="http://schemas.microsoft.com/office/powerpoint/2010/main" val="2361461561"/>
                  </p:ext>
                </p:extLst>
              </p:nvPr>
            </p:nvGraphicFramePr>
            <p:xfrm>
              <a:off x="6472316" y="3321669"/>
              <a:ext cx="5134467" cy="2888138"/>
            </p:xfrm>
            <a:graphic>
              <a:graphicData uri="http://schemas.microsoft.com/office/powerpoint/2016/slidezoom">
                <pslz:sldZm>
                  <pslz:sldZmObj sldId="8449" cId="3123400446">
                    <pslz:zmPr id="{8ACB5554-CED4-4A1C-8BCC-45AA4EC4A00A}" returnToParent="0" transitionDur="1000">
                      <p166:blipFill xmlns:p166="http://schemas.microsoft.com/office/powerpoint/2016/6/main">
                        <a:blip r:embed="rId11"/>
                        <a:stretch>
                          <a:fillRect/>
                        </a:stretch>
                      </p166:blipFill>
                      <p166:spPr xmlns:p166="http://schemas.microsoft.com/office/powerpoint/2016/6/main">
                        <a:xfrm>
                          <a:off x="0" y="0"/>
                          <a:ext cx="5134467" cy="2888138"/>
                        </a:xfrm>
                        <a:prstGeom prst="rect">
                          <a:avLst/>
                        </a:prstGeom>
                        <a:effectLst>
                          <a:outerShdw blurRad="190500" dist="508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00C0A68B-92AD-4E8E-92D3-1D30418F9EC0}"/>
                  </a:ext>
                </a:extLst>
              </p:cNvPr>
              <p:cNvPicPr>
                <a:picLocks noGrp="1" noRot="1" noChangeAspect="1" noMove="1" noResize="1" noEditPoints="1" noAdjustHandles="1" noChangeArrowheads="1" noChangeShapeType="1"/>
              </p:cNvPicPr>
              <p:nvPr/>
            </p:nvPicPr>
            <p:blipFill>
              <a:blip r:embed="rId12"/>
              <a:stretch>
                <a:fillRect/>
              </a:stretch>
            </p:blipFill>
            <p:spPr>
              <a:xfrm>
                <a:off x="6472316" y="3321669"/>
                <a:ext cx="5134467" cy="2888138"/>
              </a:xfrm>
              <a:prstGeom prst="rect">
                <a:avLst/>
              </a:prstGeom>
              <a:effectLst>
                <a:outerShdw blurRad="190500" dist="50800" dir="2700000" algn="ctr" rotWithShape="0">
                  <a:prstClr val="black">
                    <a:alpha val="40000"/>
                  </a:prstClr>
                </a:outerShdw>
              </a:effectLst>
            </p:spPr>
          </p:pic>
        </mc:Fallback>
      </mc:AlternateContent>
      <p:sp>
        <p:nvSpPr>
          <p:cNvPr id="19" name="TextBox 18">
            <a:extLst>
              <a:ext uri="{FF2B5EF4-FFF2-40B4-BE49-F238E27FC236}">
                <a16:creationId xmlns:a16="http://schemas.microsoft.com/office/drawing/2014/main" id="{21895AF4-B710-4AF7-BFED-45558914AB07}"/>
              </a:ext>
            </a:extLst>
          </p:cNvPr>
          <p:cNvSpPr txBox="1"/>
          <p:nvPr/>
        </p:nvSpPr>
        <p:spPr>
          <a:xfrm>
            <a:off x="6535738" y="1447805"/>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Different than Waterfall</a:t>
            </a:r>
          </a:p>
        </p:txBody>
      </p:sp>
      <p:sp>
        <p:nvSpPr>
          <p:cNvPr id="20" name="TextBox 19">
            <a:extLst>
              <a:ext uri="{FF2B5EF4-FFF2-40B4-BE49-F238E27FC236}">
                <a16:creationId xmlns:a16="http://schemas.microsoft.com/office/drawing/2014/main" id="{63938C62-670B-4AFC-AC9C-014F3C2F6177}"/>
              </a:ext>
            </a:extLst>
          </p:cNvPr>
          <p:cNvSpPr txBox="1"/>
          <p:nvPr/>
        </p:nvSpPr>
        <p:spPr>
          <a:xfrm>
            <a:off x="9128368" y="1425960"/>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Secure Both Dev &amp; Ops</a:t>
            </a:r>
          </a:p>
        </p:txBody>
      </p:sp>
      <p:sp>
        <p:nvSpPr>
          <p:cNvPr id="21" name="TextBox 20">
            <a:extLst>
              <a:ext uri="{FF2B5EF4-FFF2-40B4-BE49-F238E27FC236}">
                <a16:creationId xmlns:a16="http://schemas.microsoft.com/office/drawing/2014/main" id="{0D3E4503-B46E-41C3-A94D-7E159EEE0D01}"/>
              </a:ext>
            </a:extLst>
          </p:cNvPr>
          <p:cNvSpPr txBox="1"/>
          <p:nvPr/>
        </p:nvSpPr>
        <p:spPr>
          <a:xfrm>
            <a:off x="6375400" y="6216516"/>
            <a:ext cx="5505936"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Integrate Security Natively into Process</a:t>
            </a:r>
          </a:p>
        </p:txBody>
      </p:sp>
    </p:spTree>
    <p:extLst>
      <p:ext uri="{BB962C8B-B14F-4D97-AF65-F5344CB8AC3E}">
        <p14:creationId xmlns:p14="http://schemas.microsoft.com/office/powerpoint/2010/main" val="21296646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 name="Rectangle 304">
            <a:extLst>
              <a:ext uri="{FF2B5EF4-FFF2-40B4-BE49-F238E27FC236}">
                <a16:creationId xmlns:a16="http://schemas.microsoft.com/office/drawing/2014/main" id="{2FC58EE9-8863-4598-A7DF-A390E97CE71B}"/>
              </a:ext>
            </a:extLst>
          </p:cNvPr>
          <p:cNvSpPr/>
          <p:nvPr/>
        </p:nvSpPr>
        <p:spPr bwMode="auto">
          <a:xfrm>
            <a:off x="6939986" y="1278280"/>
            <a:ext cx="4664621" cy="782751"/>
          </a:xfrm>
          <a:prstGeom prst="rect">
            <a:avLst/>
          </a:prstGeom>
          <a:solidFill>
            <a:schemeClr val="bg1"/>
          </a:solidFill>
          <a:ln>
            <a:noFill/>
            <a:headEnd type="none" w="med" len="med"/>
            <a:tailEnd type="none" w="med" len="med"/>
          </a:ln>
          <a:effectLst>
            <a:outerShdw blurRad="190500" dist="76200" dir="2700000" algn="ctr" rotWithShape="0">
              <a:srgbClr val="000000">
                <a:alpha val="40000"/>
              </a:srgb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Legend</a:t>
            </a:r>
          </a:p>
        </p:txBody>
      </p:sp>
      <p:sp>
        <p:nvSpPr>
          <p:cNvPr id="217" name="Rectangle 216">
            <a:extLst>
              <a:ext uri="{FF2B5EF4-FFF2-40B4-BE49-F238E27FC236}">
                <a16:creationId xmlns:a16="http://schemas.microsoft.com/office/drawing/2014/main" id="{C037383E-9A52-4726-B112-FACADDE56A45}"/>
              </a:ext>
            </a:extLst>
          </p:cNvPr>
          <p:cNvSpPr/>
          <p:nvPr/>
        </p:nvSpPr>
        <p:spPr bwMode="auto">
          <a:xfrm>
            <a:off x="587393" y="1109007"/>
            <a:ext cx="5916061" cy="1221473"/>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Attacker Pivot Risks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Secondary attacks using compromised artifacts/access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Lateral Movement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Pass the hash/ticket/password/etc</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Development Artifacts </a:t>
            </a: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Stolen keys/credentials,  implanted malware or backdoors, etc.</a:t>
            </a:r>
          </a:p>
        </p:txBody>
      </p:sp>
      <p:sp>
        <p:nvSpPr>
          <p:cNvPr id="3" name="Title 2">
            <a:extLst>
              <a:ext uri="{FF2B5EF4-FFF2-40B4-BE49-F238E27FC236}">
                <a16:creationId xmlns:a16="http://schemas.microsoft.com/office/drawing/2014/main" id="{8029EFE2-10C0-432B-91CF-37FF4248B205}"/>
              </a:ext>
            </a:extLst>
          </p:cNvPr>
          <p:cNvSpPr>
            <a:spLocks noGrp="1"/>
          </p:cNvSpPr>
          <p:nvPr>
            <p:ph type="title"/>
          </p:nvPr>
        </p:nvSpPr>
        <p:spPr/>
        <p:txBody>
          <a:bodyPr/>
          <a:lstStyle/>
          <a:p>
            <a:r>
              <a:rPr lang="en-US"/>
              <a:t>Attacker Opportunities</a:t>
            </a:r>
          </a:p>
        </p:txBody>
      </p:sp>
      <p:grpSp>
        <p:nvGrpSpPr>
          <p:cNvPr id="308" name="Group 307">
            <a:extLst>
              <a:ext uri="{FF2B5EF4-FFF2-40B4-BE49-F238E27FC236}">
                <a16:creationId xmlns:a16="http://schemas.microsoft.com/office/drawing/2014/main" id="{DF3B8988-9C1F-4C85-9AC8-438F5F1FB6F1}"/>
              </a:ext>
            </a:extLst>
          </p:cNvPr>
          <p:cNvGrpSpPr/>
          <p:nvPr/>
        </p:nvGrpSpPr>
        <p:grpSpPr>
          <a:xfrm>
            <a:off x="7105889" y="1688053"/>
            <a:ext cx="272076" cy="272076"/>
            <a:chOff x="9577076" y="1033071"/>
            <a:chExt cx="272076" cy="272076"/>
          </a:xfrm>
        </p:grpSpPr>
        <p:sp>
          <p:nvSpPr>
            <p:cNvPr id="306" name="Oval 305">
              <a:extLst>
                <a:ext uri="{FF2B5EF4-FFF2-40B4-BE49-F238E27FC236}">
                  <a16:creationId xmlns:a16="http://schemas.microsoft.com/office/drawing/2014/main" id="{B2897A50-2EAA-4A70-8DBD-376D2BF7F9F9}"/>
                </a:ext>
              </a:extLst>
            </p:cNvPr>
            <p:cNvSpPr/>
            <p:nvPr/>
          </p:nvSpPr>
          <p:spPr bwMode="auto">
            <a:xfrm>
              <a:off x="9577076" y="1033071"/>
              <a:ext cx="272076" cy="27207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Freeform 1123">
              <a:extLst>
                <a:ext uri="{FF2B5EF4-FFF2-40B4-BE49-F238E27FC236}">
                  <a16:creationId xmlns:a16="http://schemas.microsoft.com/office/drawing/2014/main" id="{74DD7615-5CC2-4198-8703-3748D0A2F686}"/>
                </a:ext>
              </a:extLst>
            </p:cNvPr>
            <p:cNvSpPr>
              <a:spLocks noEditPoints="1"/>
            </p:cNvSpPr>
            <p:nvPr/>
          </p:nvSpPr>
          <p:spPr bwMode="auto">
            <a:xfrm rot="19201563">
              <a:off x="9679500" y="1065949"/>
              <a:ext cx="67228" cy="206321"/>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nvGrpSpPr>
          <p:cNvPr id="312" name="Group 311">
            <a:extLst>
              <a:ext uri="{FF2B5EF4-FFF2-40B4-BE49-F238E27FC236}">
                <a16:creationId xmlns:a16="http://schemas.microsoft.com/office/drawing/2014/main" id="{33BF38B9-0826-466C-A381-96560D981181}"/>
              </a:ext>
            </a:extLst>
          </p:cNvPr>
          <p:cNvGrpSpPr/>
          <p:nvPr/>
        </p:nvGrpSpPr>
        <p:grpSpPr>
          <a:xfrm>
            <a:off x="9075900" y="1688053"/>
            <a:ext cx="272076" cy="272076"/>
            <a:chOff x="9582391" y="1353539"/>
            <a:chExt cx="272076" cy="272076"/>
          </a:xfrm>
        </p:grpSpPr>
        <p:sp>
          <p:nvSpPr>
            <p:cNvPr id="310" name="Oval 309">
              <a:extLst>
                <a:ext uri="{FF2B5EF4-FFF2-40B4-BE49-F238E27FC236}">
                  <a16:creationId xmlns:a16="http://schemas.microsoft.com/office/drawing/2014/main" id="{8077505C-E5F6-43A5-B7EA-360B6430717C}"/>
                </a:ext>
              </a:extLst>
            </p:cNvPr>
            <p:cNvSpPr/>
            <p:nvPr/>
          </p:nvSpPr>
          <p:spPr bwMode="auto">
            <a:xfrm>
              <a:off x="9582391" y="1353539"/>
              <a:ext cx="272076" cy="272076"/>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1054">
              <a:extLst>
                <a:ext uri="{FF2B5EF4-FFF2-40B4-BE49-F238E27FC236}">
                  <a16:creationId xmlns:a16="http://schemas.microsoft.com/office/drawing/2014/main" id="{083BA090-F35F-4C1C-A256-D22600B6D728}"/>
                </a:ext>
              </a:extLst>
            </p:cNvPr>
            <p:cNvSpPr>
              <a:spLocks noEditPoints="1"/>
            </p:cNvSpPr>
            <p:nvPr/>
          </p:nvSpPr>
          <p:spPr bwMode="auto">
            <a:xfrm>
              <a:off x="9627198" y="1398346"/>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2C080490-EEBF-4C8D-B91A-DDCFDF22C5B9}"/>
              </a:ext>
            </a:extLst>
          </p:cNvPr>
          <p:cNvSpPr txBox="1"/>
          <p:nvPr/>
        </p:nvSpPr>
        <p:spPr>
          <a:xfrm>
            <a:off x="7372251" y="1747147"/>
            <a:ext cx="154883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Developer-based attacks</a:t>
            </a:r>
          </a:p>
        </p:txBody>
      </p:sp>
      <p:sp>
        <p:nvSpPr>
          <p:cNvPr id="314" name="TextBox 313">
            <a:extLst>
              <a:ext uri="{FF2B5EF4-FFF2-40B4-BE49-F238E27FC236}">
                <a16:creationId xmlns:a16="http://schemas.microsoft.com/office/drawing/2014/main" id="{A7DBDA66-7BA8-47A9-8AE2-396AD87F5829}"/>
              </a:ext>
            </a:extLst>
          </p:cNvPr>
          <p:cNvSpPr txBox="1"/>
          <p:nvPr/>
        </p:nvSpPr>
        <p:spPr>
          <a:xfrm>
            <a:off x="9326087" y="1747147"/>
            <a:ext cx="205128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IT and Operations-based attacks</a:t>
            </a:r>
          </a:p>
        </p:txBody>
      </p:sp>
      <p:sp>
        <p:nvSpPr>
          <p:cNvPr id="85" name="Rectangle 84">
            <a:extLst>
              <a:ext uri="{FF2B5EF4-FFF2-40B4-BE49-F238E27FC236}">
                <a16:creationId xmlns:a16="http://schemas.microsoft.com/office/drawing/2014/main" id="{099F4C90-06F5-4753-A999-32CC6ED54BEA}"/>
              </a:ext>
            </a:extLst>
          </p:cNvPr>
          <p:cNvSpPr/>
          <p:nvPr/>
        </p:nvSpPr>
        <p:spPr bwMode="auto">
          <a:xfrm>
            <a:off x="587393" y="2061032"/>
            <a:ext cx="11017214" cy="461161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99" name="Group 98">
            <a:extLst>
              <a:ext uri="{FF2B5EF4-FFF2-40B4-BE49-F238E27FC236}">
                <a16:creationId xmlns:a16="http://schemas.microsoft.com/office/drawing/2014/main" id="{32A0C596-492E-415B-80D0-AF5DABFFE3A0}"/>
              </a:ext>
            </a:extLst>
          </p:cNvPr>
          <p:cNvGrpSpPr/>
          <p:nvPr/>
        </p:nvGrpSpPr>
        <p:grpSpPr>
          <a:xfrm>
            <a:off x="994239" y="4908103"/>
            <a:ext cx="656063" cy="605640"/>
            <a:chOff x="1244357" y="2139611"/>
            <a:chExt cx="656063" cy="605640"/>
          </a:xfrm>
        </p:grpSpPr>
        <p:sp>
          <p:nvSpPr>
            <p:cNvPr id="111" name="manager">
              <a:extLst>
                <a:ext uri="{FF2B5EF4-FFF2-40B4-BE49-F238E27FC236}">
                  <a16:creationId xmlns:a16="http://schemas.microsoft.com/office/drawing/2014/main" id="{935CC0EF-7B50-4E4C-93BC-26ACBDDA7A0F}"/>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strategy">
              <a:extLst>
                <a:ext uri="{FF2B5EF4-FFF2-40B4-BE49-F238E27FC236}">
                  <a16:creationId xmlns:a16="http://schemas.microsoft.com/office/drawing/2014/main" id="{F1FF20C2-E695-45A0-85E0-1841D07B2112}"/>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5AD0704A-6DB5-4E9A-B80B-7D2BCD417BFB}"/>
              </a:ext>
            </a:extLst>
          </p:cNvPr>
          <p:cNvSpPr/>
          <p:nvPr/>
        </p:nvSpPr>
        <p:spPr bwMode="auto">
          <a:xfrm>
            <a:off x="1295630" y="5558015"/>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D4B1891C-2F86-4D4F-A91E-140515C31179}"/>
              </a:ext>
            </a:extLst>
          </p:cNvPr>
          <p:cNvSpPr txBox="1"/>
          <p:nvPr/>
        </p:nvSpPr>
        <p:spPr>
          <a:xfrm>
            <a:off x="1251280" y="217685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sp>
        <p:nvSpPr>
          <p:cNvPr id="115" name="Oval 114">
            <a:extLst>
              <a:ext uri="{FF2B5EF4-FFF2-40B4-BE49-F238E27FC236}">
                <a16:creationId xmlns:a16="http://schemas.microsoft.com/office/drawing/2014/main" id="{14E2DC42-1DDB-46D2-A86A-EB62440E5446}"/>
              </a:ext>
            </a:extLst>
          </p:cNvPr>
          <p:cNvSpPr/>
          <p:nvPr/>
        </p:nvSpPr>
        <p:spPr bwMode="auto">
          <a:xfrm>
            <a:off x="2580054" y="5558015"/>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B04C11-D67B-4AB3-B3B0-147F8C3589BF}"/>
              </a:ext>
            </a:extLst>
          </p:cNvPr>
          <p:cNvSpPr txBox="1"/>
          <p:nvPr/>
        </p:nvSpPr>
        <p:spPr>
          <a:xfrm>
            <a:off x="1890828" y="5725128"/>
            <a:ext cx="1484555"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Application</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code</a:t>
            </a:r>
          </a:p>
        </p:txBody>
      </p:sp>
      <p:sp>
        <p:nvSpPr>
          <p:cNvPr id="128" name="Oval 127">
            <a:extLst>
              <a:ext uri="{FF2B5EF4-FFF2-40B4-BE49-F238E27FC236}">
                <a16:creationId xmlns:a16="http://schemas.microsoft.com/office/drawing/2014/main" id="{3D7493B7-4118-4121-BB54-8578F68D90A0}"/>
              </a:ext>
            </a:extLst>
          </p:cNvPr>
          <p:cNvSpPr/>
          <p:nvPr/>
        </p:nvSpPr>
        <p:spPr bwMode="auto">
          <a:xfrm>
            <a:off x="3729852" y="5558015"/>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C6BBDD66-149C-456E-A500-D8769838BC0E}"/>
              </a:ext>
            </a:extLst>
          </p:cNvPr>
          <p:cNvSpPr txBox="1"/>
          <p:nvPr/>
        </p:nvSpPr>
        <p:spPr>
          <a:xfrm>
            <a:off x="3220929" y="5725128"/>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grpSp>
        <p:nvGrpSpPr>
          <p:cNvPr id="143" name="Group 142">
            <a:extLst>
              <a:ext uri="{FF2B5EF4-FFF2-40B4-BE49-F238E27FC236}">
                <a16:creationId xmlns:a16="http://schemas.microsoft.com/office/drawing/2014/main" id="{792FCCD4-0C1D-4A33-BB43-A6AD590B2FE4}"/>
              </a:ext>
            </a:extLst>
          </p:cNvPr>
          <p:cNvGrpSpPr/>
          <p:nvPr/>
        </p:nvGrpSpPr>
        <p:grpSpPr>
          <a:xfrm>
            <a:off x="9739974" y="3324432"/>
            <a:ext cx="500650" cy="758641"/>
            <a:chOff x="9585433" y="1937896"/>
            <a:chExt cx="694140" cy="1051839"/>
          </a:xfrm>
        </p:grpSpPr>
        <p:grpSp>
          <p:nvGrpSpPr>
            <p:cNvPr id="145" name="Group 144">
              <a:extLst>
                <a:ext uri="{FF2B5EF4-FFF2-40B4-BE49-F238E27FC236}">
                  <a16:creationId xmlns:a16="http://schemas.microsoft.com/office/drawing/2014/main" id="{531E7512-A11A-4ECF-B914-2174927CF386}"/>
                </a:ext>
              </a:extLst>
            </p:cNvPr>
            <p:cNvGrpSpPr/>
            <p:nvPr/>
          </p:nvGrpSpPr>
          <p:grpSpPr>
            <a:xfrm>
              <a:off x="9585433" y="2180306"/>
              <a:ext cx="694140" cy="809429"/>
              <a:chOff x="1926886" y="2103955"/>
              <a:chExt cx="691734" cy="806623"/>
            </a:xfrm>
          </p:grpSpPr>
          <p:pic>
            <p:nvPicPr>
              <p:cNvPr id="152" name="Graphic 151">
                <a:extLst>
                  <a:ext uri="{FF2B5EF4-FFF2-40B4-BE49-F238E27FC236}">
                    <a16:creationId xmlns:a16="http://schemas.microsoft.com/office/drawing/2014/main" id="{1E0DB3DF-0E1D-4BE4-8B5B-9FF44E861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901" y="2455318"/>
                <a:ext cx="394559" cy="455260"/>
              </a:xfrm>
              <a:prstGeom prst="rect">
                <a:avLst/>
              </a:prstGeom>
            </p:spPr>
          </p:pic>
          <p:sp>
            <p:nvSpPr>
              <p:cNvPr id="153" name="Freeform 5">
                <a:extLst>
                  <a:ext uri="{FF2B5EF4-FFF2-40B4-BE49-F238E27FC236}">
                    <a16:creationId xmlns:a16="http://schemas.microsoft.com/office/drawing/2014/main" id="{BE7FC335-3AE6-4559-8694-9BD31245DFDA}"/>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D59DBA5D-5395-43F9-B573-31680628B5C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9">
                <a:extLst>
                  <a:ext uri="{FF2B5EF4-FFF2-40B4-BE49-F238E27FC236}">
                    <a16:creationId xmlns:a16="http://schemas.microsoft.com/office/drawing/2014/main" id="{D473EF6F-360F-4DB4-838A-CF7BCAEE2F76}"/>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10">
                <a:extLst>
                  <a:ext uri="{FF2B5EF4-FFF2-40B4-BE49-F238E27FC236}">
                    <a16:creationId xmlns:a16="http://schemas.microsoft.com/office/drawing/2014/main" id="{29F61E41-F5A5-44F4-A4AD-DBD55DF3C1D7}"/>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11">
                <a:extLst>
                  <a:ext uri="{FF2B5EF4-FFF2-40B4-BE49-F238E27FC236}">
                    <a16:creationId xmlns:a16="http://schemas.microsoft.com/office/drawing/2014/main" id="{12C929E1-DCE5-466C-88CD-3A7513F265D9}"/>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9" name="baloon">
              <a:extLst>
                <a:ext uri="{FF2B5EF4-FFF2-40B4-BE49-F238E27FC236}">
                  <a16:creationId xmlns:a16="http://schemas.microsoft.com/office/drawing/2014/main" id="{7A839135-A813-4139-9300-0CA96733B7C4}"/>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626CF5BD-E784-4D46-B6C6-6476C48C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053654" y="1937896"/>
              <a:ext cx="168822" cy="363617"/>
            </a:xfrm>
            <a:prstGeom prst="rect">
              <a:avLst/>
            </a:prstGeom>
          </p:spPr>
        </p:pic>
      </p:grpSp>
      <p:sp>
        <p:nvSpPr>
          <p:cNvPr id="144" name="TextBox 143">
            <a:extLst>
              <a:ext uri="{FF2B5EF4-FFF2-40B4-BE49-F238E27FC236}">
                <a16:creationId xmlns:a16="http://schemas.microsoft.com/office/drawing/2014/main" id="{7B8925B9-6C6D-42D2-B1D8-852FB6907031}"/>
              </a:ext>
            </a:extLst>
          </p:cNvPr>
          <p:cNvSpPr txBox="1"/>
          <p:nvPr/>
        </p:nvSpPr>
        <p:spPr>
          <a:xfrm>
            <a:off x="9250089" y="2168521"/>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sp>
        <p:nvSpPr>
          <p:cNvPr id="142" name="Oval 141">
            <a:extLst>
              <a:ext uri="{FF2B5EF4-FFF2-40B4-BE49-F238E27FC236}">
                <a16:creationId xmlns:a16="http://schemas.microsoft.com/office/drawing/2014/main" id="{8567B961-3723-4E61-BC2A-B96E9BD25C4A}"/>
              </a:ext>
            </a:extLst>
          </p:cNvPr>
          <p:cNvSpPr/>
          <p:nvPr/>
        </p:nvSpPr>
        <p:spPr bwMode="auto">
          <a:xfrm>
            <a:off x="9950232"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Laptop_E770">
            <a:extLst>
              <a:ext uri="{FF2B5EF4-FFF2-40B4-BE49-F238E27FC236}">
                <a16:creationId xmlns:a16="http://schemas.microsoft.com/office/drawing/2014/main" id="{AC81CB28-5365-409F-AD52-A89BA21AB50C}"/>
              </a:ext>
            </a:extLst>
          </p:cNvPr>
          <p:cNvSpPr>
            <a:spLocks noChangeAspect="1" noEditPoints="1"/>
          </p:cNvSpPr>
          <p:nvPr/>
        </p:nvSpPr>
        <p:spPr bwMode="auto">
          <a:xfrm>
            <a:off x="3475012" y="5088033"/>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489CF8D8-EA84-4C99-B886-2273DB5FCCDE}"/>
              </a:ext>
            </a:extLst>
          </p:cNvPr>
          <p:cNvGrpSpPr/>
          <p:nvPr/>
        </p:nvGrpSpPr>
        <p:grpSpPr>
          <a:xfrm>
            <a:off x="2397362" y="5103794"/>
            <a:ext cx="471488" cy="388433"/>
            <a:chOff x="790576" y="5788530"/>
            <a:chExt cx="471488" cy="388433"/>
          </a:xfrm>
        </p:grpSpPr>
        <p:sp>
          <p:nvSpPr>
            <p:cNvPr id="160" name="Rectangle 159">
              <a:extLst>
                <a:ext uri="{FF2B5EF4-FFF2-40B4-BE49-F238E27FC236}">
                  <a16:creationId xmlns:a16="http://schemas.microsoft.com/office/drawing/2014/main" id="{E09821F4-A6A3-4F66-892A-CCF1D67C2748}"/>
                </a:ext>
              </a:extLst>
            </p:cNvPr>
            <p:cNvSpPr/>
            <p:nvPr/>
          </p:nvSpPr>
          <p:spPr bwMode="auto">
            <a:xfrm>
              <a:off x="790576" y="5788530"/>
              <a:ext cx="471488"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62" name="binary">
              <a:extLst>
                <a:ext uri="{FF2B5EF4-FFF2-40B4-BE49-F238E27FC236}">
                  <a16:creationId xmlns:a16="http://schemas.microsoft.com/office/drawing/2014/main" id="{47E73040-77D3-4342-A099-FF80E08127F6}"/>
                </a:ext>
              </a:extLst>
            </p:cNvPr>
            <p:cNvSpPr>
              <a:spLocks noChangeAspect="1" noEditPoints="1"/>
            </p:cNvSpPr>
            <p:nvPr/>
          </p:nvSpPr>
          <p:spPr bwMode="auto">
            <a:xfrm>
              <a:off x="890205" y="5872813"/>
              <a:ext cx="273615" cy="23626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C856EF5C-4923-468E-AD3B-56DDF4B79AB9}"/>
              </a:ext>
            </a:extLst>
          </p:cNvPr>
          <p:cNvSpPr txBox="1"/>
          <p:nvPr/>
        </p:nvSpPr>
        <p:spPr>
          <a:xfrm>
            <a:off x="6718038" y="2186791"/>
            <a:ext cx="66133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grpSp>
        <p:nvGrpSpPr>
          <p:cNvPr id="8" name="Group 7">
            <a:extLst>
              <a:ext uri="{FF2B5EF4-FFF2-40B4-BE49-F238E27FC236}">
                <a16:creationId xmlns:a16="http://schemas.microsoft.com/office/drawing/2014/main" id="{AEB6186B-8922-418D-A2EF-E59C7E4D7B8D}"/>
              </a:ext>
            </a:extLst>
          </p:cNvPr>
          <p:cNvGrpSpPr/>
          <p:nvPr/>
        </p:nvGrpSpPr>
        <p:grpSpPr>
          <a:xfrm>
            <a:off x="4485966" y="3694980"/>
            <a:ext cx="668159" cy="358288"/>
            <a:chOff x="5455165" y="3548492"/>
            <a:chExt cx="907418" cy="486586"/>
          </a:xfrm>
        </p:grpSpPr>
        <p:sp>
          <p:nvSpPr>
            <p:cNvPr id="189" name="Graphic 164">
              <a:extLst>
                <a:ext uri="{FF2B5EF4-FFF2-40B4-BE49-F238E27FC236}">
                  <a16:creationId xmlns:a16="http://schemas.microsoft.com/office/drawing/2014/main" id="{15290F4E-7E7E-409D-A5D8-F8729835DC1E}"/>
                </a:ext>
              </a:extLst>
            </p:cNvPr>
            <p:cNvSpPr/>
            <p:nvPr/>
          </p:nvSpPr>
          <p:spPr>
            <a:xfrm>
              <a:off x="5455165" y="3548492"/>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CellPhone_E8EA">
              <a:extLst>
                <a:ext uri="{FF2B5EF4-FFF2-40B4-BE49-F238E27FC236}">
                  <a16:creationId xmlns:a16="http://schemas.microsoft.com/office/drawing/2014/main" id="{34DBB7D1-18FB-42F9-84CB-C3A3551E0A7E}"/>
                </a:ext>
              </a:extLst>
            </p:cNvPr>
            <p:cNvSpPr>
              <a:spLocks noChangeAspect="1" noEditPoints="1"/>
            </p:cNvSpPr>
            <p:nvPr/>
          </p:nvSpPr>
          <p:spPr bwMode="auto">
            <a:xfrm>
              <a:off x="6146424" y="3613234"/>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val 6">
              <a:extLst>
                <a:ext uri="{FF2B5EF4-FFF2-40B4-BE49-F238E27FC236}">
                  <a16:creationId xmlns:a16="http://schemas.microsoft.com/office/drawing/2014/main" id="{E41DAD17-C375-4063-B8A8-8DD948563A58}"/>
                </a:ext>
              </a:extLst>
            </p:cNvPr>
            <p:cNvSpPr/>
            <p:nvPr/>
          </p:nvSpPr>
          <p:spPr bwMode="auto">
            <a:xfrm>
              <a:off x="5461765" y="3591664"/>
              <a:ext cx="261655" cy="2616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globe_2">
              <a:extLst>
                <a:ext uri="{FF2B5EF4-FFF2-40B4-BE49-F238E27FC236}">
                  <a16:creationId xmlns:a16="http://schemas.microsoft.com/office/drawing/2014/main" id="{F38189A1-C1EA-4DE8-8A71-D418629E3D9D}"/>
                </a:ext>
              </a:extLst>
            </p:cNvPr>
            <p:cNvSpPr>
              <a:spLocks noChangeAspect="1" noEditPoints="1"/>
            </p:cNvSpPr>
            <p:nvPr/>
          </p:nvSpPr>
          <p:spPr bwMode="auto">
            <a:xfrm>
              <a:off x="5455165" y="3586107"/>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5" name="Laptop_E770">
            <a:extLst>
              <a:ext uri="{FF2B5EF4-FFF2-40B4-BE49-F238E27FC236}">
                <a16:creationId xmlns:a16="http://schemas.microsoft.com/office/drawing/2014/main" id="{D1A08839-023B-40BF-AA02-66E762964FA7}"/>
              </a:ext>
            </a:extLst>
          </p:cNvPr>
          <p:cNvSpPr>
            <a:spLocks noChangeAspect="1" noEditPoints="1"/>
          </p:cNvSpPr>
          <p:nvPr/>
        </p:nvSpPr>
        <p:spPr bwMode="auto">
          <a:xfrm>
            <a:off x="8075571" y="4991048"/>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FBB916B7-0EB8-4EEC-99FC-24DDB81838E4}"/>
              </a:ext>
            </a:extLst>
          </p:cNvPr>
          <p:cNvSpPr txBox="1"/>
          <p:nvPr/>
        </p:nvSpPr>
        <p:spPr>
          <a:xfrm>
            <a:off x="855765" y="5725128"/>
            <a:ext cx="108726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team</a:t>
            </a:r>
          </a:p>
        </p:txBody>
      </p:sp>
      <p:sp>
        <p:nvSpPr>
          <p:cNvPr id="202" name="Oval 201">
            <a:extLst>
              <a:ext uri="{FF2B5EF4-FFF2-40B4-BE49-F238E27FC236}">
                <a16:creationId xmlns:a16="http://schemas.microsoft.com/office/drawing/2014/main" id="{034EE904-0347-4B0C-9E4D-A9B819789D4C}"/>
              </a:ext>
            </a:extLst>
          </p:cNvPr>
          <p:cNvSpPr/>
          <p:nvPr/>
        </p:nvSpPr>
        <p:spPr bwMode="auto">
          <a:xfrm>
            <a:off x="4734766"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202">
            <a:extLst>
              <a:ext uri="{FF2B5EF4-FFF2-40B4-BE49-F238E27FC236}">
                <a16:creationId xmlns:a16="http://schemas.microsoft.com/office/drawing/2014/main" id="{6A8D22C4-ED53-480A-B752-E99BBE90FF64}"/>
              </a:ext>
            </a:extLst>
          </p:cNvPr>
          <p:cNvSpPr txBox="1"/>
          <p:nvPr/>
        </p:nvSpPr>
        <p:spPr>
          <a:xfrm>
            <a:off x="6213581"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Build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automation </a:t>
            </a:r>
          </a:p>
        </p:txBody>
      </p:sp>
      <p:sp>
        <p:nvSpPr>
          <p:cNvPr id="204" name="Oval 203">
            <a:extLst>
              <a:ext uri="{FF2B5EF4-FFF2-40B4-BE49-F238E27FC236}">
                <a16:creationId xmlns:a16="http://schemas.microsoft.com/office/drawing/2014/main" id="{7E3E7197-ECD9-436B-9148-2CCBAFF42127}"/>
              </a:ext>
            </a:extLst>
          </p:cNvPr>
          <p:cNvSpPr/>
          <p:nvPr/>
        </p:nvSpPr>
        <p:spPr bwMode="auto">
          <a:xfrm>
            <a:off x="6728807"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TextBox 206">
            <a:extLst>
              <a:ext uri="{FF2B5EF4-FFF2-40B4-BE49-F238E27FC236}">
                <a16:creationId xmlns:a16="http://schemas.microsoft.com/office/drawing/2014/main" id="{21295FAC-C947-4CBD-971E-75BDC432C8BC}"/>
              </a:ext>
            </a:extLst>
          </p:cNvPr>
          <p:cNvSpPr txBox="1"/>
          <p:nvPr/>
        </p:nvSpPr>
        <p:spPr>
          <a:xfrm>
            <a:off x="3782104" y="2186792"/>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cxnSp>
        <p:nvCxnSpPr>
          <p:cNvPr id="19" name="Straight Connector 18">
            <a:extLst>
              <a:ext uri="{FF2B5EF4-FFF2-40B4-BE49-F238E27FC236}">
                <a16:creationId xmlns:a16="http://schemas.microsoft.com/office/drawing/2014/main" id="{6CBA3E66-0336-4C43-9576-9D53ED77219E}"/>
              </a:ext>
            </a:extLst>
          </p:cNvPr>
          <p:cNvCxnSpPr>
            <a:cxnSpLocks/>
            <a:stCxn id="100" idx="6"/>
            <a:endCxn id="128" idx="2"/>
          </p:cNvCxnSpPr>
          <p:nvPr/>
        </p:nvCxnSpPr>
        <p:spPr>
          <a:xfrm flipV="1">
            <a:off x="1408790" y="5611164"/>
            <a:ext cx="2321062" cy="343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A6523D-FD6F-4211-9C8C-A530477402B3}"/>
              </a:ext>
            </a:extLst>
          </p:cNvPr>
          <p:cNvCxnSpPr>
            <a:cxnSpLocks/>
            <a:stCxn id="128" idx="2"/>
            <a:endCxn id="202" idx="4"/>
          </p:cNvCxnSpPr>
          <p:nvPr/>
        </p:nvCxnSpPr>
        <p:spPr>
          <a:xfrm rot="10800000" flipH="1">
            <a:off x="3729852" y="4271588"/>
            <a:ext cx="1058064" cy="1339576"/>
          </a:xfrm>
          <a:prstGeom prst="bentConnector4">
            <a:avLst>
              <a:gd name="adj1" fmla="val 7202"/>
              <a:gd name="adj2" fmla="val 272"/>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864FA6D-C985-4082-88AF-CF6F7C99EBD4}"/>
              </a:ext>
            </a:extLst>
          </p:cNvPr>
          <p:cNvSpPr txBox="1"/>
          <p:nvPr/>
        </p:nvSpPr>
        <p:spPr>
          <a:xfrm>
            <a:off x="4330716" y="4914002"/>
            <a:ext cx="914400" cy="39105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Upload to Repository</a:t>
            </a:r>
          </a:p>
        </p:txBody>
      </p:sp>
      <p:sp>
        <p:nvSpPr>
          <p:cNvPr id="209" name="TextBox 208">
            <a:extLst>
              <a:ext uri="{FF2B5EF4-FFF2-40B4-BE49-F238E27FC236}">
                <a16:creationId xmlns:a16="http://schemas.microsoft.com/office/drawing/2014/main" id="{DD99856E-8BAB-4AD7-B2F1-F12BB7E96B34}"/>
              </a:ext>
            </a:extLst>
          </p:cNvPr>
          <p:cNvSpPr txBox="1"/>
          <p:nvPr/>
        </p:nvSpPr>
        <p:spPr>
          <a:xfrm>
            <a:off x="9414082"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release </a:t>
            </a:r>
          </a:p>
        </p:txBody>
      </p:sp>
      <p:cxnSp>
        <p:nvCxnSpPr>
          <p:cNvPr id="210" name="Straight Connector 209">
            <a:extLst>
              <a:ext uri="{FF2B5EF4-FFF2-40B4-BE49-F238E27FC236}">
                <a16:creationId xmlns:a16="http://schemas.microsoft.com/office/drawing/2014/main" id="{353AB760-7D9B-4D45-A62B-4AF1160C6EDE}"/>
              </a:ext>
            </a:extLst>
          </p:cNvPr>
          <p:cNvCxnSpPr>
            <a:cxnSpLocks/>
            <a:stCxn id="202" idx="2"/>
          </p:cNvCxnSpPr>
          <p:nvPr/>
        </p:nvCxnSpPr>
        <p:spPr>
          <a:xfrm flipV="1">
            <a:off x="4734766" y="4218438"/>
            <a:ext cx="6608737" cy="1"/>
          </a:xfrm>
          <a:prstGeom prst="line">
            <a:avLst/>
          </a:prstGeom>
          <a:ln w="25400">
            <a:solidFill>
              <a:schemeClr val="accent5"/>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E5BD6DD6-BBF7-4EFF-A355-1540532CA39E}"/>
              </a:ext>
            </a:extLst>
          </p:cNvPr>
          <p:cNvSpPr txBox="1"/>
          <p:nvPr/>
        </p:nvSpPr>
        <p:spPr>
          <a:xfrm>
            <a:off x="7834756" y="549066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cxnSp>
        <p:nvCxnSpPr>
          <p:cNvPr id="60" name="Straight Arrow Connector 59">
            <a:extLst>
              <a:ext uri="{FF2B5EF4-FFF2-40B4-BE49-F238E27FC236}">
                <a16:creationId xmlns:a16="http://schemas.microsoft.com/office/drawing/2014/main" id="{E7C0389A-062A-4F2B-901F-C14F42465EAE}"/>
              </a:ext>
            </a:extLst>
          </p:cNvPr>
          <p:cNvCxnSpPr>
            <a:cxnSpLocks/>
          </p:cNvCxnSpPr>
          <p:nvPr/>
        </p:nvCxnSpPr>
        <p:spPr>
          <a:xfrm>
            <a:off x="2626946" y="2870834"/>
            <a:ext cx="0" cy="2120214"/>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C785F5B-7C91-4FA6-80B7-FDE7C4EECA53}"/>
              </a:ext>
            </a:extLst>
          </p:cNvPr>
          <p:cNvCxnSpPr>
            <a:cxnSpLocks/>
            <a:endCxn id="202" idx="2"/>
          </p:cNvCxnSpPr>
          <p:nvPr/>
        </p:nvCxnSpPr>
        <p:spPr>
          <a:xfrm>
            <a:off x="2952639" y="4208123"/>
            <a:ext cx="1782127" cy="10316"/>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DACC-063E-4B68-B43C-1BDBF596C35E}"/>
              </a:ext>
            </a:extLst>
          </p:cNvPr>
          <p:cNvCxnSpPr>
            <a:cxnSpLocks/>
          </p:cNvCxnSpPr>
          <p:nvPr/>
        </p:nvCxnSpPr>
        <p:spPr>
          <a:xfrm rot="16200000" flipH="1">
            <a:off x="1981292" y="3883031"/>
            <a:ext cx="731520" cy="548640"/>
          </a:xfrm>
          <a:prstGeom prst="bentConnector3">
            <a:avLst>
              <a:gd name="adj1" fmla="val 99246"/>
            </a:avLst>
          </a:prstGeom>
          <a:ln w="19050">
            <a:solidFill>
              <a:schemeClr val="accent5"/>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B3A2624-6F7D-4519-8D5A-E0D3C9CAB3C9}"/>
              </a:ext>
            </a:extLst>
          </p:cNvPr>
          <p:cNvSpPr txBox="1"/>
          <p:nvPr/>
        </p:nvSpPr>
        <p:spPr>
          <a:xfrm>
            <a:off x="2450392" y="4048665"/>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components </a:t>
            </a:r>
          </a:p>
        </p:txBody>
      </p:sp>
      <p:sp>
        <p:nvSpPr>
          <p:cNvPr id="216" name="Oval 215">
            <a:extLst>
              <a:ext uri="{FF2B5EF4-FFF2-40B4-BE49-F238E27FC236}">
                <a16:creationId xmlns:a16="http://schemas.microsoft.com/office/drawing/2014/main" id="{B9B8BF15-ED70-456A-AEB9-01C02BFDAB19}"/>
              </a:ext>
            </a:extLst>
          </p:cNvPr>
          <p:cNvSpPr/>
          <p:nvPr/>
        </p:nvSpPr>
        <p:spPr bwMode="auto">
          <a:xfrm>
            <a:off x="8348431"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6E69F29-6725-4194-B817-A0F467F120A9}"/>
              </a:ext>
            </a:extLst>
          </p:cNvPr>
          <p:cNvCxnSpPr>
            <a:cxnSpLocks/>
          </p:cNvCxnSpPr>
          <p:nvPr/>
        </p:nvCxnSpPr>
        <p:spPr>
          <a:xfrm flipH="1">
            <a:off x="5181018" y="3864142"/>
            <a:ext cx="1426012"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2A86825-F37C-4B17-AB1C-CEBF3678A22A}"/>
              </a:ext>
            </a:extLst>
          </p:cNvPr>
          <p:cNvCxnSpPr>
            <a:cxnSpLocks/>
          </p:cNvCxnSpPr>
          <p:nvPr/>
        </p:nvCxnSpPr>
        <p:spPr>
          <a:xfrm rot="5400000">
            <a:off x="7878943" y="4405287"/>
            <a:ext cx="1044901" cy="859"/>
          </a:xfrm>
          <a:prstGeom prst="bentConnector3">
            <a:avLst>
              <a:gd name="adj1" fmla="val 50000"/>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50E862-ED2D-4648-911B-F67E20ADA670}"/>
              </a:ext>
            </a:extLst>
          </p:cNvPr>
          <p:cNvCxnSpPr>
            <a:cxnSpLocks/>
          </p:cNvCxnSpPr>
          <p:nvPr/>
        </p:nvCxnSpPr>
        <p:spPr>
          <a:xfrm>
            <a:off x="6960162" y="3864142"/>
            <a:ext cx="2762126"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B5AF5CA-2EF0-4213-97EF-7CA121ED3F7A}"/>
              </a:ext>
            </a:extLst>
          </p:cNvPr>
          <p:cNvGrpSpPr/>
          <p:nvPr/>
        </p:nvGrpSpPr>
        <p:grpSpPr>
          <a:xfrm>
            <a:off x="6593065" y="3669926"/>
            <a:ext cx="377784" cy="388433"/>
            <a:chOff x="6745625" y="3558506"/>
            <a:chExt cx="377784" cy="388433"/>
          </a:xfrm>
        </p:grpSpPr>
        <p:sp>
          <p:nvSpPr>
            <p:cNvPr id="193" name="Rectangle 192">
              <a:extLst>
                <a:ext uri="{FF2B5EF4-FFF2-40B4-BE49-F238E27FC236}">
                  <a16:creationId xmlns:a16="http://schemas.microsoft.com/office/drawing/2014/main" id="{8750CC78-F7FF-4809-844C-3475CD6334CD}"/>
                </a:ext>
              </a:extLst>
            </p:cNvPr>
            <p:cNvSpPr/>
            <p:nvPr/>
          </p:nvSpPr>
          <p:spPr bwMode="auto">
            <a:xfrm>
              <a:off x="6745625" y="3558506"/>
              <a:ext cx="377784"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94" name="Graphic 193" descr="Playbook">
              <a:extLst>
                <a:ext uri="{FF2B5EF4-FFF2-40B4-BE49-F238E27FC236}">
                  <a16:creationId xmlns:a16="http://schemas.microsoft.com/office/drawing/2014/main" id="{64C449FB-6E2B-4D8F-916B-6552C2CD10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759590" y="3583905"/>
              <a:ext cx="353132" cy="353132"/>
            </a:xfrm>
            <a:prstGeom prst="rect">
              <a:avLst/>
            </a:prstGeom>
          </p:spPr>
        </p:pic>
      </p:grpSp>
      <p:grpSp>
        <p:nvGrpSpPr>
          <p:cNvPr id="422" name="Group 421">
            <a:extLst>
              <a:ext uri="{FF2B5EF4-FFF2-40B4-BE49-F238E27FC236}">
                <a16:creationId xmlns:a16="http://schemas.microsoft.com/office/drawing/2014/main" id="{2D8A75D3-1CBC-4C9D-8DCF-993071EC8C39}"/>
              </a:ext>
            </a:extLst>
          </p:cNvPr>
          <p:cNvGrpSpPr/>
          <p:nvPr/>
        </p:nvGrpSpPr>
        <p:grpSpPr>
          <a:xfrm>
            <a:off x="5154125" y="5310369"/>
            <a:ext cx="2284699" cy="626147"/>
            <a:chOff x="5154125" y="5310369"/>
            <a:chExt cx="2284699" cy="626147"/>
          </a:xfrm>
        </p:grpSpPr>
        <p:cxnSp>
          <p:nvCxnSpPr>
            <p:cNvPr id="272" name="Straight Connector 271">
              <a:extLst>
                <a:ext uri="{FF2B5EF4-FFF2-40B4-BE49-F238E27FC236}">
                  <a16:creationId xmlns:a16="http://schemas.microsoft.com/office/drawing/2014/main" id="{80E80BB6-041C-4C0A-9E15-E35EABD418A0}"/>
                </a:ext>
              </a:extLst>
            </p:cNvPr>
            <p:cNvCxnSpPr>
              <a:cxnSpLocks/>
            </p:cNvCxnSpPr>
            <p:nvPr/>
          </p:nvCxnSpPr>
          <p:spPr>
            <a:xfrm flipH="1" flipV="1">
              <a:off x="5270598" y="5310369"/>
              <a:ext cx="278647" cy="442474"/>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01160ECA-679E-4F6A-81F7-560F02FB2D8C}"/>
                </a:ext>
              </a:extLst>
            </p:cNvPr>
            <p:cNvGrpSpPr/>
            <p:nvPr/>
          </p:nvGrpSpPr>
          <p:grpSpPr>
            <a:xfrm>
              <a:off x="5154125" y="5570756"/>
              <a:ext cx="2284699" cy="365760"/>
              <a:chOff x="4951548" y="5461763"/>
              <a:chExt cx="2284699" cy="365760"/>
            </a:xfrm>
          </p:grpSpPr>
          <p:sp>
            <p:nvSpPr>
              <p:cNvPr id="282" name="Rectangle: Rounded Corners 281">
                <a:extLst>
                  <a:ext uri="{FF2B5EF4-FFF2-40B4-BE49-F238E27FC236}">
                    <a16:creationId xmlns:a16="http://schemas.microsoft.com/office/drawing/2014/main" id="{A8DC565E-8D6A-425F-A9CB-4CEE090DA176}"/>
                  </a:ext>
                </a:extLst>
              </p:cNvPr>
              <p:cNvSpPr/>
              <p:nvPr/>
            </p:nvSpPr>
            <p:spPr bwMode="auto">
              <a:xfrm>
                <a:off x="4951548" y="5461763"/>
                <a:ext cx="228469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Repository Access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Authentication/Authorization</a:t>
                </a:r>
              </a:p>
            </p:txBody>
          </p:sp>
          <p:sp>
            <p:nvSpPr>
              <p:cNvPr id="283" name="Freeform 1123">
                <a:extLst>
                  <a:ext uri="{FF2B5EF4-FFF2-40B4-BE49-F238E27FC236}">
                    <a16:creationId xmlns:a16="http://schemas.microsoft.com/office/drawing/2014/main" id="{0F6739CA-CAE1-4AAD-B598-778EBCED2241}"/>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3" name="Group 422">
            <a:extLst>
              <a:ext uri="{FF2B5EF4-FFF2-40B4-BE49-F238E27FC236}">
                <a16:creationId xmlns:a16="http://schemas.microsoft.com/office/drawing/2014/main" id="{7F6D03EA-D5B2-4E7C-9913-E06EBBB6D703}"/>
              </a:ext>
            </a:extLst>
          </p:cNvPr>
          <p:cNvGrpSpPr/>
          <p:nvPr/>
        </p:nvGrpSpPr>
        <p:grpSpPr>
          <a:xfrm>
            <a:off x="4219789" y="5794382"/>
            <a:ext cx="3741557" cy="735560"/>
            <a:chOff x="4219789" y="5794382"/>
            <a:chExt cx="3741557" cy="735560"/>
          </a:xfrm>
        </p:grpSpPr>
        <p:grpSp>
          <p:nvGrpSpPr>
            <p:cNvPr id="280" name="Group 279">
              <a:extLst>
                <a:ext uri="{FF2B5EF4-FFF2-40B4-BE49-F238E27FC236}">
                  <a16:creationId xmlns:a16="http://schemas.microsoft.com/office/drawing/2014/main" id="{31E7633A-8502-4583-81D7-725D6459623A}"/>
                </a:ext>
              </a:extLst>
            </p:cNvPr>
            <p:cNvGrpSpPr/>
            <p:nvPr/>
          </p:nvGrpSpPr>
          <p:grpSpPr>
            <a:xfrm>
              <a:off x="5300116" y="6164182"/>
              <a:ext cx="1938733" cy="365760"/>
              <a:chOff x="4951548" y="5461763"/>
              <a:chExt cx="1938733" cy="365760"/>
            </a:xfrm>
          </p:grpSpPr>
          <p:sp>
            <p:nvSpPr>
              <p:cNvPr id="279" name="Rectangle: Rounded Corners 278">
                <a:extLst>
                  <a:ext uri="{FF2B5EF4-FFF2-40B4-BE49-F238E27FC236}">
                    <a16:creationId xmlns:a16="http://schemas.microsoft.com/office/drawing/2014/main" id="{0BC88B7B-0A63-4582-9DDC-DDA314ECC88D}"/>
                  </a:ext>
                </a:extLst>
              </p:cNvPr>
              <p:cNvSpPr/>
              <p:nvPr/>
            </p:nvSpPr>
            <p:spPr bwMode="auto">
              <a:xfrm>
                <a:off x="4951548" y="5461763"/>
                <a:ext cx="1938733"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Workstation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50" name="Freeform 1123">
                <a:extLst>
                  <a:ext uri="{FF2B5EF4-FFF2-40B4-BE49-F238E27FC236}">
                    <a16:creationId xmlns:a16="http://schemas.microsoft.com/office/drawing/2014/main" id="{3CC2C382-AF0B-4A58-B35F-F1EA5FDE89AC}"/>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91" name="Straight Connector 290">
              <a:extLst>
                <a:ext uri="{FF2B5EF4-FFF2-40B4-BE49-F238E27FC236}">
                  <a16:creationId xmlns:a16="http://schemas.microsoft.com/office/drawing/2014/main" id="{526F4EC5-26EA-4605-8BD5-294B524055D6}"/>
                </a:ext>
              </a:extLst>
            </p:cNvPr>
            <p:cNvCxnSpPr>
              <a:cxnSpLocks/>
              <a:stCxn id="279" idx="1"/>
            </p:cNvCxnSpPr>
            <p:nvPr/>
          </p:nvCxnSpPr>
          <p:spPr>
            <a:xfrm flipH="1" flipV="1">
              <a:off x="4219789" y="5811160"/>
              <a:ext cx="1080327" cy="53590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DDC2EF1-A06A-4D6D-9EE1-25588B0D7BAA}"/>
                </a:ext>
              </a:extLst>
            </p:cNvPr>
            <p:cNvCxnSpPr>
              <a:cxnSpLocks/>
            </p:cNvCxnSpPr>
            <p:nvPr/>
          </p:nvCxnSpPr>
          <p:spPr>
            <a:xfrm flipV="1">
              <a:off x="7047250" y="5794382"/>
              <a:ext cx="914096" cy="5526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7" name="Group 416">
            <a:extLst>
              <a:ext uri="{FF2B5EF4-FFF2-40B4-BE49-F238E27FC236}">
                <a16:creationId xmlns:a16="http://schemas.microsoft.com/office/drawing/2014/main" id="{3E58272E-3724-41FB-9540-8A51C7924176}"/>
              </a:ext>
            </a:extLst>
          </p:cNvPr>
          <p:cNvGrpSpPr/>
          <p:nvPr/>
        </p:nvGrpSpPr>
        <p:grpSpPr>
          <a:xfrm>
            <a:off x="232945" y="5873417"/>
            <a:ext cx="2125369" cy="656525"/>
            <a:chOff x="232945" y="5873417"/>
            <a:chExt cx="2125369" cy="656525"/>
          </a:xfrm>
        </p:grpSpPr>
        <p:cxnSp>
          <p:nvCxnSpPr>
            <p:cNvPr id="15" name="Straight Connector 14">
              <a:extLst>
                <a:ext uri="{FF2B5EF4-FFF2-40B4-BE49-F238E27FC236}">
                  <a16:creationId xmlns:a16="http://schemas.microsoft.com/office/drawing/2014/main" id="{35591880-A2A7-49B0-8874-649AF90BB085}"/>
                </a:ext>
              </a:extLst>
            </p:cNvPr>
            <p:cNvCxnSpPr>
              <a:cxnSpLocks/>
            </p:cNvCxnSpPr>
            <p:nvPr/>
          </p:nvCxnSpPr>
          <p:spPr>
            <a:xfrm flipV="1">
              <a:off x="581204" y="5873417"/>
              <a:ext cx="463215" cy="565207"/>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94F494F1-1F53-40E4-8362-63D6203FFF5A}"/>
                </a:ext>
              </a:extLst>
            </p:cNvPr>
            <p:cNvGrpSpPr/>
            <p:nvPr/>
          </p:nvGrpSpPr>
          <p:grpSpPr>
            <a:xfrm>
              <a:off x="232945" y="6164182"/>
              <a:ext cx="2125369" cy="365760"/>
              <a:chOff x="4951548" y="5461763"/>
              <a:chExt cx="2125369" cy="365760"/>
            </a:xfrm>
          </p:grpSpPr>
          <p:sp>
            <p:nvSpPr>
              <p:cNvPr id="297" name="Rectangle: Rounded Corners 296">
                <a:extLst>
                  <a:ext uri="{FF2B5EF4-FFF2-40B4-BE49-F238E27FC236}">
                    <a16:creationId xmlns:a16="http://schemas.microsoft.com/office/drawing/2014/main" id="{67B91A1E-955F-4E1E-9355-898D2B5344F3}"/>
                  </a:ext>
                </a:extLst>
              </p:cNvPr>
              <p:cNvSpPr/>
              <p:nvPr/>
            </p:nvSpPr>
            <p:spPr bwMode="auto">
              <a:xfrm>
                <a:off x="4951548" y="5461763"/>
                <a:ext cx="212536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Credential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passwords/authentication</a:t>
                </a:r>
              </a:p>
            </p:txBody>
          </p:sp>
          <p:sp>
            <p:nvSpPr>
              <p:cNvPr id="298" name="Freeform 1123">
                <a:extLst>
                  <a:ext uri="{FF2B5EF4-FFF2-40B4-BE49-F238E27FC236}">
                    <a16:creationId xmlns:a16="http://schemas.microsoft.com/office/drawing/2014/main" id="{ADDF6CE4-F83A-4131-B4DD-673C21C615AA}"/>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4" name="Group 423">
            <a:extLst>
              <a:ext uri="{FF2B5EF4-FFF2-40B4-BE49-F238E27FC236}">
                <a16:creationId xmlns:a16="http://schemas.microsoft.com/office/drawing/2014/main" id="{A2E6BD95-5CB4-46E4-95DC-2986E0F9F534}"/>
              </a:ext>
            </a:extLst>
          </p:cNvPr>
          <p:cNvGrpSpPr/>
          <p:nvPr/>
        </p:nvGrpSpPr>
        <p:grpSpPr>
          <a:xfrm>
            <a:off x="8769481" y="4773155"/>
            <a:ext cx="2541250" cy="1756787"/>
            <a:chOff x="8769481" y="4773155"/>
            <a:chExt cx="2541250" cy="1756787"/>
          </a:xfrm>
        </p:grpSpPr>
        <p:grpSp>
          <p:nvGrpSpPr>
            <p:cNvPr id="300" name="Group 299">
              <a:extLst>
                <a:ext uri="{FF2B5EF4-FFF2-40B4-BE49-F238E27FC236}">
                  <a16:creationId xmlns:a16="http://schemas.microsoft.com/office/drawing/2014/main" id="{8D044545-294F-4F47-8BEB-FEDED3CE67C3}"/>
                </a:ext>
              </a:extLst>
            </p:cNvPr>
            <p:cNvGrpSpPr/>
            <p:nvPr/>
          </p:nvGrpSpPr>
          <p:grpSpPr>
            <a:xfrm>
              <a:off x="8769481" y="6026874"/>
              <a:ext cx="2541250" cy="503068"/>
              <a:chOff x="4946787" y="5394319"/>
              <a:chExt cx="2541250" cy="503068"/>
            </a:xfrm>
          </p:grpSpPr>
          <p:sp>
            <p:nvSpPr>
              <p:cNvPr id="301" name="Rectangle: Rounded Corners 300">
                <a:extLst>
                  <a:ext uri="{FF2B5EF4-FFF2-40B4-BE49-F238E27FC236}">
                    <a16:creationId xmlns:a16="http://schemas.microsoft.com/office/drawing/2014/main" id="{CE775B4F-8D49-4654-900E-6EF051726963}"/>
                  </a:ext>
                </a:extLst>
              </p:cNvPr>
              <p:cNvSpPr/>
              <p:nvPr/>
            </p:nvSpPr>
            <p:spPr bwMode="auto">
              <a:xfrm>
                <a:off x="4946787" y="5394319"/>
                <a:ext cx="2541250" cy="503068"/>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Infra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Vulnerability in infrastructure hosting App (on-prem, Azure, AWS, etc.)</a:t>
                </a:r>
              </a:p>
            </p:txBody>
          </p:sp>
          <p:sp>
            <p:nvSpPr>
              <p:cNvPr id="302" name="Freeform 1123">
                <a:extLst>
                  <a:ext uri="{FF2B5EF4-FFF2-40B4-BE49-F238E27FC236}">
                    <a16:creationId xmlns:a16="http://schemas.microsoft.com/office/drawing/2014/main" id="{DA58BD03-CAE0-4BF7-8E2B-9FFBDFA62634}"/>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303" name="Straight Connector 302">
              <a:extLst>
                <a:ext uri="{FF2B5EF4-FFF2-40B4-BE49-F238E27FC236}">
                  <a16:creationId xmlns:a16="http://schemas.microsoft.com/office/drawing/2014/main" id="{3D495047-6ADD-4C75-8855-7105946689DF}"/>
                </a:ext>
              </a:extLst>
            </p:cNvPr>
            <p:cNvCxnSpPr>
              <a:cxnSpLocks/>
              <a:stCxn id="301" idx="0"/>
            </p:cNvCxnSpPr>
            <p:nvPr/>
          </p:nvCxnSpPr>
          <p:spPr>
            <a:xfrm flipH="1" flipV="1">
              <a:off x="10034582" y="4773155"/>
              <a:ext cx="5524" cy="1253719"/>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6" name="Group 415">
            <a:extLst>
              <a:ext uri="{FF2B5EF4-FFF2-40B4-BE49-F238E27FC236}">
                <a16:creationId xmlns:a16="http://schemas.microsoft.com/office/drawing/2014/main" id="{EEA0354B-C235-4BF1-9528-2A1CBCF4410D}"/>
              </a:ext>
            </a:extLst>
          </p:cNvPr>
          <p:cNvGrpSpPr/>
          <p:nvPr/>
        </p:nvGrpSpPr>
        <p:grpSpPr>
          <a:xfrm>
            <a:off x="250729" y="4130122"/>
            <a:ext cx="1657104" cy="788834"/>
            <a:chOff x="250729" y="4130122"/>
            <a:chExt cx="1657104" cy="788834"/>
          </a:xfrm>
        </p:grpSpPr>
        <p:grpSp>
          <p:nvGrpSpPr>
            <p:cNvPr id="332" name="Group 331">
              <a:extLst>
                <a:ext uri="{FF2B5EF4-FFF2-40B4-BE49-F238E27FC236}">
                  <a16:creationId xmlns:a16="http://schemas.microsoft.com/office/drawing/2014/main" id="{1C7646B5-D060-4A26-9D67-8F9327CDC551}"/>
                </a:ext>
              </a:extLst>
            </p:cNvPr>
            <p:cNvGrpSpPr/>
            <p:nvPr/>
          </p:nvGrpSpPr>
          <p:grpSpPr>
            <a:xfrm>
              <a:off x="250729" y="4130122"/>
              <a:ext cx="1657104" cy="506397"/>
              <a:chOff x="902503" y="3393882"/>
              <a:chExt cx="1657104" cy="506397"/>
            </a:xfrm>
          </p:grpSpPr>
          <p:sp>
            <p:nvSpPr>
              <p:cNvPr id="316" name="Rectangle: Rounded Corners 315">
                <a:extLst>
                  <a:ext uri="{FF2B5EF4-FFF2-40B4-BE49-F238E27FC236}">
                    <a16:creationId xmlns:a16="http://schemas.microsoft.com/office/drawing/2014/main" id="{8C428A69-C0C1-44AC-B222-DB36289F0050}"/>
                  </a:ext>
                </a:extLst>
              </p:cNvPr>
              <p:cNvSpPr/>
              <p:nvPr/>
            </p:nvSpPr>
            <p:spPr bwMode="auto">
              <a:xfrm>
                <a:off x="902503" y="3393882"/>
                <a:ext cx="1657104" cy="506397"/>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Design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Design Choices create Security Issues</a:t>
                </a:r>
              </a:p>
            </p:txBody>
          </p:sp>
          <p:sp>
            <p:nvSpPr>
              <p:cNvPr id="331" name="Freeform 1054">
                <a:extLst>
                  <a:ext uri="{FF2B5EF4-FFF2-40B4-BE49-F238E27FC236}">
                    <a16:creationId xmlns:a16="http://schemas.microsoft.com/office/drawing/2014/main" id="{3A9A56A4-5E24-4CAB-9ABF-3A091991DE48}"/>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33" name="Straight Connector 332">
              <a:extLst>
                <a:ext uri="{FF2B5EF4-FFF2-40B4-BE49-F238E27FC236}">
                  <a16:creationId xmlns:a16="http://schemas.microsoft.com/office/drawing/2014/main" id="{940DF6CF-BFB4-4B6C-9C9B-AA4EA1E8BB6A}"/>
                </a:ext>
              </a:extLst>
            </p:cNvPr>
            <p:cNvCxnSpPr>
              <a:cxnSpLocks/>
            </p:cNvCxnSpPr>
            <p:nvPr/>
          </p:nvCxnSpPr>
          <p:spPr>
            <a:xfrm>
              <a:off x="820719" y="4606174"/>
              <a:ext cx="170608" cy="312782"/>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1" name="TextBox 200">
            <a:extLst>
              <a:ext uri="{FF2B5EF4-FFF2-40B4-BE49-F238E27FC236}">
                <a16:creationId xmlns:a16="http://schemas.microsoft.com/office/drawing/2014/main" id="{6A99070E-B3AA-44D7-A452-D3D055228E59}"/>
              </a:ext>
            </a:extLst>
          </p:cNvPr>
          <p:cNvSpPr txBox="1"/>
          <p:nvPr/>
        </p:nvSpPr>
        <p:spPr>
          <a:xfrm>
            <a:off x="4219789" y="4364096"/>
            <a:ext cx="1144381" cy="323165"/>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 repository</a:t>
            </a:r>
          </a:p>
        </p:txBody>
      </p:sp>
      <p:grpSp>
        <p:nvGrpSpPr>
          <p:cNvPr id="415" name="Group 414">
            <a:extLst>
              <a:ext uri="{FF2B5EF4-FFF2-40B4-BE49-F238E27FC236}">
                <a16:creationId xmlns:a16="http://schemas.microsoft.com/office/drawing/2014/main" id="{EFDE5AE0-E654-424B-9ADE-C253A5D5E4EA}"/>
              </a:ext>
            </a:extLst>
          </p:cNvPr>
          <p:cNvGrpSpPr/>
          <p:nvPr/>
        </p:nvGrpSpPr>
        <p:grpSpPr>
          <a:xfrm>
            <a:off x="258730" y="3141529"/>
            <a:ext cx="1882885" cy="614727"/>
            <a:chOff x="258730" y="3141529"/>
            <a:chExt cx="1882885" cy="614727"/>
          </a:xfrm>
        </p:grpSpPr>
        <p:cxnSp>
          <p:nvCxnSpPr>
            <p:cNvPr id="345" name="Straight Connector 344">
              <a:extLst>
                <a:ext uri="{FF2B5EF4-FFF2-40B4-BE49-F238E27FC236}">
                  <a16:creationId xmlns:a16="http://schemas.microsoft.com/office/drawing/2014/main" id="{D0B84EBA-BE0B-46CD-B446-48C6F5921D35}"/>
                </a:ext>
              </a:extLst>
            </p:cNvPr>
            <p:cNvCxnSpPr>
              <a:cxnSpLocks/>
            </p:cNvCxnSpPr>
            <p:nvPr/>
          </p:nvCxnSpPr>
          <p:spPr>
            <a:xfrm>
              <a:off x="693707" y="3198108"/>
              <a:ext cx="288238" cy="558148"/>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7888CC78-795F-4C20-84BC-138F60507F4C}"/>
                </a:ext>
              </a:extLst>
            </p:cNvPr>
            <p:cNvGrpSpPr/>
            <p:nvPr/>
          </p:nvGrpSpPr>
          <p:grpSpPr>
            <a:xfrm>
              <a:off x="258730" y="3141529"/>
              <a:ext cx="1882885" cy="365760"/>
              <a:chOff x="902502" y="3463157"/>
              <a:chExt cx="1882885" cy="365760"/>
            </a:xfrm>
          </p:grpSpPr>
          <p:sp>
            <p:nvSpPr>
              <p:cNvPr id="343" name="Rectangle: Rounded Corners 342">
                <a:extLst>
                  <a:ext uri="{FF2B5EF4-FFF2-40B4-BE49-F238E27FC236}">
                    <a16:creationId xmlns:a16="http://schemas.microsoft.com/office/drawing/2014/main" id="{3E335093-D485-4500-BDF9-83EE32096AF3}"/>
                  </a:ext>
                </a:extLst>
              </p:cNvPr>
              <p:cNvSpPr/>
              <p:nvPr/>
            </p:nvSpPr>
            <p:spPr bwMode="auto">
              <a:xfrm>
                <a:off x="902502" y="3463157"/>
                <a:ext cx="1882885"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Coding Vulnerability </a:t>
                </a: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Introduce exploitable vulns</a:t>
                </a:r>
              </a:p>
            </p:txBody>
          </p:sp>
          <p:sp>
            <p:nvSpPr>
              <p:cNvPr id="344" name="Freeform 1054">
                <a:extLst>
                  <a:ext uri="{FF2B5EF4-FFF2-40B4-BE49-F238E27FC236}">
                    <a16:creationId xmlns:a16="http://schemas.microsoft.com/office/drawing/2014/main" id="{F886E47B-3C62-4693-BE36-925D136BBC20}"/>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8" name="Group 417">
            <a:extLst>
              <a:ext uri="{FF2B5EF4-FFF2-40B4-BE49-F238E27FC236}">
                <a16:creationId xmlns:a16="http://schemas.microsoft.com/office/drawing/2014/main" id="{237E61F0-61B4-44C1-9A1B-0ABE664673FE}"/>
              </a:ext>
            </a:extLst>
          </p:cNvPr>
          <p:cNvGrpSpPr/>
          <p:nvPr/>
        </p:nvGrpSpPr>
        <p:grpSpPr>
          <a:xfrm>
            <a:off x="2815427" y="4436413"/>
            <a:ext cx="1510300" cy="577598"/>
            <a:chOff x="2815427" y="4436413"/>
            <a:chExt cx="1510300" cy="577598"/>
          </a:xfrm>
        </p:grpSpPr>
        <p:cxnSp>
          <p:nvCxnSpPr>
            <p:cNvPr id="351" name="Straight Connector 350">
              <a:extLst>
                <a:ext uri="{FF2B5EF4-FFF2-40B4-BE49-F238E27FC236}">
                  <a16:creationId xmlns:a16="http://schemas.microsoft.com/office/drawing/2014/main" id="{561FB2B0-2388-440B-8057-76D1D90F3197}"/>
                </a:ext>
              </a:extLst>
            </p:cNvPr>
            <p:cNvCxnSpPr>
              <a:cxnSpLocks/>
            </p:cNvCxnSpPr>
            <p:nvPr/>
          </p:nvCxnSpPr>
          <p:spPr>
            <a:xfrm>
              <a:off x="3235868" y="4557485"/>
              <a:ext cx="249014" cy="456526"/>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990A0FD4-0D5A-437B-977C-BAFFF3FEEBCC}"/>
                </a:ext>
              </a:extLst>
            </p:cNvPr>
            <p:cNvGrpSpPr/>
            <p:nvPr/>
          </p:nvGrpSpPr>
          <p:grpSpPr>
            <a:xfrm>
              <a:off x="2815427" y="4436413"/>
              <a:ext cx="1510300" cy="365760"/>
              <a:chOff x="902502" y="3463157"/>
              <a:chExt cx="1510300" cy="365760"/>
            </a:xfrm>
          </p:grpSpPr>
          <p:sp>
            <p:nvSpPr>
              <p:cNvPr id="347" name="Rectangle: Rounded Corners 346">
                <a:extLst>
                  <a:ext uri="{FF2B5EF4-FFF2-40B4-BE49-F238E27FC236}">
                    <a16:creationId xmlns:a16="http://schemas.microsoft.com/office/drawing/2014/main" id="{B4653146-8D3D-4F63-9D76-8D7FC1B6CD73}"/>
                  </a:ext>
                </a:extLst>
              </p:cNvPr>
              <p:cNvSpPr/>
              <p:nvPr/>
            </p:nvSpPr>
            <p:spPr bwMode="auto">
              <a:xfrm>
                <a:off x="902502" y="3463157"/>
                <a:ext cx="1510300"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Web/Email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On Dev workstation</a:t>
                </a:r>
              </a:p>
            </p:txBody>
          </p:sp>
          <p:sp>
            <p:nvSpPr>
              <p:cNvPr id="348" name="Freeform 1054">
                <a:extLst>
                  <a:ext uri="{FF2B5EF4-FFF2-40B4-BE49-F238E27FC236}">
                    <a16:creationId xmlns:a16="http://schemas.microsoft.com/office/drawing/2014/main" id="{0CD254CD-9CD5-4226-BF44-B7F4ABB64C1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15" name="TextBox 214">
            <a:extLst>
              <a:ext uri="{FF2B5EF4-FFF2-40B4-BE49-F238E27FC236}">
                <a16:creationId xmlns:a16="http://schemas.microsoft.com/office/drawing/2014/main" id="{32AFE570-CF29-4D2B-B59B-0C5E003D369E}"/>
              </a:ext>
            </a:extLst>
          </p:cNvPr>
          <p:cNvSpPr txBox="1"/>
          <p:nvPr/>
        </p:nvSpPr>
        <p:spPr>
          <a:xfrm>
            <a:off x="1100822" y="3696844"/>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Writing New Code</a:t>
            </a:r>
          </a:p>
        </p:txBody>
      </p:sp>
      <p:grpSp>
        <p:nvGrpSpPr>
          <p:cNvPr id="6" name="Group 5">
            <a:extLst>
              <a:ext uri="{FF2B5EF4-FFF2-40B4-BE49-F238E27FC236}">
                <a16:creationId xmlns:a16="http://schemas.microsoft.com/office/drawing/2014/main" id="{7BEDB167-254F-4B7C-85ED-CAF0DB49F525}"/>
              </a:ext>
            </a:extLst>
          </p:cNvPr>
          <p:cNvGrpSpPr/>
          <p:nvPr/>
        </p:nvGrpSpPr>
        <p:grpSpPr>
          <a:xfrm>
            <a:off x="2293208" y="2710622"/>
            <a:ext cx="907418" cy="486586"/>
            <a:chOff x="2635529" y="2358067"/>
            <a:chExt cx="907418" cy="486586"/>
          </a:xfrm>
        </p:grpSpPr>
        <p:sp>
          <p:nvSpPr>
            <p:cNvPr id="2" name="Graphic 164">
              <a:extLst>
                <a:ext uri="{FF2B5EF4-FFF2-40B4-BE49-F238E27FC236}">
                  <a16:creationId xmlns:a16="http://schemas.microsoft.com/office/drawing/2014/main" id="{7DCDAACD-13FE-48D0-8E06-2CE9C86DA630}"/>
                </a:ext>
              </a:extLst>
            </p:cNvPr>
            <p:cNvSpPr/>
            <p:nvPr/>
          </p:nvSpPr>
          <p:spPr>
            <a:xfrm>
              <a:off x="2635529" y="2358067"/>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66" name="Graphic 165">
              <a:extLst>
                <a:ext uri="{FF2B5EF4-FFF2-40B4-BE49-F238E27FC236}">
                  <a16:creationId xmlns:a16="http://schemas.microsoft.com/office/drawing/2014/main" id="{B1628AEC-3333-401F-ACA2-F15544B832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8425" y="2568601"/>
              <a:ext cx="225949" cy="225949"/>
            </a:xfrm>
            <a:prstGeom prst="rect">
              <a:avLst/>
            </a:prstGeom>
          </p:spPr>
        </p:pic>
        <p:grpSp>
          <p:nvGrpSpPr>
            <p:cNvPr id="5" name="Group 4">
              <a:extLst>
                <a:ext uri="{FF2B5EF4-FFF2-40B4-BE49-F238E27FC236}">
                  <a16:creationId xmlns:a16="http://schemas.microsoft.com/office/drawing/2014/main" id="{57FB6E9C-5027-4ED6-8E5B-6EB11D605846}"/>
                </a:ext>
              </a:extLst>
            </p:cNvPr>
            <p:cNvGrpSpPr/>
            <p:nvPr/>
          </p:nvGrpSpPr>
          <p:grpSpPr>
            <a:xfrm>
              <a:off x="3099163" y="2650450"/>
              <a:ext cx="251572" cy="62049"/>
              <a:chOff x="3099163" y="2602781"/>
              <a:chExt cx="251572" cy="62049"/>
            </a:xfrm>
            <a:solidFill>
              <a:schemeClr val="accent5"/>
            </a:solidFill>
          </p:grpSpPr>
          <p:sp>
            <p:nvSpPr>
              <p:cNvPr id="4" name="Oval 3">
                <a:extLst>
                  <a:ext uri="{FF2B5EF4-FFF2-40B4-BE49-F238E27FC236}">
                    <a16:creationId xmlns:a16="http://schemas.microsoft.com/office/drawing/2014/main" id="{DEAF1AAD-1439-4638-98B1-71D737D21E38}"/>
                  </a:ext>
                </a:extLst>
              </p:cNvPr>
              <p:cNvSpPr/>
              <p:nvPr/>
            </p:nvSpPr>
            <p:spPr bwMode="auto">
              <a:xfrm>
                <a:off x="3099163"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CB4F9A37-25D2-477F-A481-F5474951DEC5}"/>
                  </a:ext>
                </a:extLst>
              </p:cNvPr>
              <p:cNvSpPr/>
              <p:nvPr/>
            </p:nvSpPr>
            <p:spPr bwMode="auto">
              <a:xfrm>
                <a:off x="3193924"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A658B38D-34FC-4F85-B981-F6C97FD8C383}"/>
                  </a:ext>
                </a:extLst>
              </p:cNvPr>
              <p:cNvSpPr/>
              <p:nvPr/>
            </p:nvSpPr>
            <p:spPr bwMode="auto">
              <a:xfrm>
                <a:off x="3288686"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0" name="TextBox 199">
            <a:extLst>
              <a:ext uri="{FF2B5EF4-FFF2-40B4-BE49-F238E27FC236}">
                <a16:creationId xmlns:a16="http://schemas.microsoft.com/office/drawing/2014/main" id="{24F465D9-7537-432C-A7DB-BF94DAF05C6C}"/>
              </a:ext>
            </a:extLst>
          </p:cNvPr>
          <p:cNvSpPr txBox="1"/>
          <p:nvPr/>
        </p:nvSpPr>
        <p:spPr>
          <a:xfrm>
            <a:off x="3295304" y="2823940"/>
            <a:ext cx="8020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Public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repository</a:t>
            </a:r>
          </a:p>
        </p:txBody>
      </p:sp>
      <p:grpSp>
        <p:nvGrpSpPr>
          <p:cNvPr id="421" name="Group 420">
            <a:extLst>
              <a:ext uri="{FF2B5EF4-FFF2-40B4-BE49-F238E27FC236}">
                <a16:creationId xmlns:a16="http://schemas.microsoft.com/office/drawing/2014/main" id="{298021D6-08DA-40D8-AD11-AEA4371B0B20}"/>
              </a:ext>
            </a:extLst>
          </p:cNvPr>
          <p:cNvGrpSpPr/>
          <p:nvPr/>
        </p:nvGrpSpPr>
        <p:grpSpPr>
          <a:xfrm>
            <a:off x="5214535" y="4511096"/>
            <a:ext cx="2308480" cy="701844"/>
            <a:chOff x="5214535" y="4511096"/>
            <a:chExt cx="2308480" cy="701844"/>
          </a:xfrm>
        </p:grpSpPr>
        <p:cxnSp>
          <p:nvCxnSpPr>
            <p:cNvPr id="274" name="Straight Connector 273">
              <a:extLst>
                <a:ext uri="{FF2B5EF4-FFF2-40B4-BE49-F238E27FC236}">
                  <a16:creationId xmlns:a16="http://schemas.microsoft.com/office/drawing/2014/main" id="{1F619759-0AC1-4B16-99D2-1E1C0CCB601E}"/>
                </a:ext>
              </a:extLst>
            </p:cNvPr>
            <p:cNvCxnSpPr>
              <a:cxnSpLocks/>
            </p:cNvCxnSpPr>
            <p:nvPr/>
          </p:nvCxnSpPr>
          <p:spPr>
            <a:xfrm flipV="1">
              <a:off x="5911293" y="4511096"/>
              <a:ext cx="502657" cy="4302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3393FE9F-B4AE-49BC-800B-E10528BCAE4F}"/>
                </a:ext>
              </a:extLst>
            </p:cNvPr>
            <p:cNvGrpSpPr/>
            <p:nvPr/>
          </p:nvGrpSpPr>
          <p:grpSpPr>
            <a:xfrm>
              <a:off x="5522394" y="4847180"/>
              <a:ext cx="2000621" cy="365760"/>
              <a:chOff x="4951548" y="5461763"/>
              <a:chExt cx="2000621" cy="365760"/>
            </a:xfrm>
          </p:grpSpPr>
          <p:sp>
            <p:nvSpPr>
              <p:cNvPr id="285" name="Rectangle: Rounded Corners 284">
                <a:extLst>
                  <a:ext uri="{FF2B5EF4-FFF2-40B4-BE49-F238E27FC236}">
                    <a16:creationId xmlns:a16="http://schemas.microsoft.com/office/drawing/2014/main" id="{5D5F9BF4-C781-414C-BCAC-EEE151E4F9A1}"/>
                  </a:ext>
                </a:extLst>
              </p:cNvPr>
              <p:cNvSpPr/>
              <p:nvPr/>
            </p:nvSpPr>
            <p:spPr bwMode="auto">
              <a:xfrm>
                <a:off x="4951548" y="5461763"/>
                <a:ext cx="2000621"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Development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86" name="Freeform 1123">
                <a:extLst>
                  <a:ext uri="{FF2B5EF4-FFF2-40B4-BE49-F238E27FC236}">
                    <a16:creationId xmlns:a16="http://schemas.microsoft.com/office/drawing/2014/main" id="{69E3E7AF-0FCC-4F9A-B548-24537A30D33B}"/>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26" name="Straight Connector 225">
              <a:extLst>
                <a:ext uri="{FF2B5EF4-FFF2-40B4-BE49-F238E27FC236}">
                  <a16:creationId xmlns:a16="http://schemas.microsoft.com/office/drawing/2014/main" id="{F41C3EF7-6DF9-434B-B11E-91BC7B21FFA4}"/>
                </a:ext>
              </a:extLst>
            </p:cNvPr>
            <p:cNvCxnSpPr>
              <a:cxnSpLocks/>
            </p:cNvCxnSpPr>
            <p:nvPr/>
          </p:nvCxnSpPr>
          <p:spPr>
            <a:xfrm flipH="1" flipV="1">
              <a:off x="5214535" y="4521444"/>
              <a:ext cx="504084" cy="42669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9" name="Group 418">
            <a:extLst>
              <a:ext uri="{FF2B5EF4-FFF2-40B4-BE49-F238E27FC236}">
                <a16:creationId xmlns:a16="http://schemas.microsoft.com/office/drawing/2014/main" id="{319DEED2-87BA-4BFC-8D42-26E8A3E0F20C}"/>
              </a:ext>
            </a:extLst>
          </p:cNvPr>
          <p:cNvGrpSpPr/>
          <p:nvPr/>
        </p:nvGrpSpPr>
        <p:grpSpPr>
          <a:xfrm>
            <a:off x="3273028" y="3250448"/>
            <a:ext cx="2520031" cy="807911"/>
            <a:chOff x="3264506" y="3321574"/>
            <a:chExt cx="2520031" cy="807911"/>
          </a:xfrm>
        </p:grpSpPr>
        <p:cxnSp>
          <p:nvCxnSpPr>
            <p:cNvPr id="370" name="Straight Connector 369">
              <a:extLst>
                <a:ext uri="{FF2B5EF4-FFF2-40B4-BE49-F238E27FC236}">
                  <a16:creationId xmlns:a16="http://schemas.microsoft.com/office/drawing/2014/main" id="{37BF946C-485E-4DE8-83A8-606887E9560F}"/>
                </a:ext>
              </a:extLst>
            </p:cNvPr>
            <p:cNvCxnSpPr>
              <a:cxnSpLocks/>
            </p:cNvCxnSpPr>
            <p:nvPr/>
          </p:nvCxnSpPr>
          <p:spPr>
            <a:xfrm flipH="1">
              <a:off x="3264506" y="3525108"/>
              <a:ext cx="204243" cy="604377"/>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BF9A83A9-032E-460A-B7FF-943CBF616071}"/>
                </a:ext>
              </a:extLst>
            </p:cNvPr>
            <p:cNvGrpSpPr/>
            <p:nvPr/>
          </p:nvGrpSpPr>
          <p:grpSpPr>
            <a:xfrm>
              <a:off x="3295304" y="3321574"/>
              <a:ext cx="2489233" cy="365760"/>
              <a:chOff x="902500" y="3463157"/>
              <a:chExt cx="2489233" cy="365760"/>
            </a:xfrm>
          </p:grpSpPr>
          <p:sp>
            <p:nvSpPr>
              <p:cNvPr id="395" name="Rectangle: Rounded Corners 394">
                <a:extLst>
                  <a:ext uri="{FF2B5EF4-FFF2-40B4-BE49-F238E27FC236}">
                    <a16:creationId xmlns:a16="http://schemas.microsoft.com/office/drawing/2014/main" id="{20B66D95-8C9A-4B33-B3D7-16312564550B}"/>
                  </a:ext>
                </a:extLst>
              </p:cNvPr>
              <p:cNvSpPr/>
              <p:nvPr/>
            </p:nvSpPr>
            <p:spPr bwMode="auto">
              <a:xfrm>
                <a:off x="902500" y="3463157"/>
                <a:ext cx="2489233"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Supply Chain Vuln/Implant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Vulnerable Code added to Application</a:t>
                </a:r>
              </a:p>
            </p:txBody>
          </p:sp>
          <p:sp>
            <p:nvSpPr>
              <p:cNvPr id="396" name="Freeform 1054">
                <a:extLst>
                  <a:ext uri="{FF2B5EF4-FFF2-40B4-BE49-F238E27FC236}">
                    <a16:creationId xmlns:a16="http://schemas.microsoft.com/office/drawing/2014/main" id="{E387F786-79FE-498B-8209-0A55C7D9606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7B3F0B72-5F1F-4DDF-954D-CFA22EC589FA}"/>
              </a:ext>
            </a:extLst>
          </p:cNvPr>
          <p:cNvGrpSpPr/>
          <p:nvPr/>
        </p:nvGrpSpPr>
        <p:grpSpPr>
          <a:xfrm>
            <a:off x="8255530" y="2658735"/>
            <a:ext cx="3019432" cy="1524960"/>
            <a:chOff x="8255530" y="2658735"/>
            <a:chExt cx="3019432" cy="1524960"/>
          </a:xfrm>
        </p:grpSpPr>
        <p:grpSp>
          <p:nvGrpSpPr>
            <p:cNvPr id="356" name="Group 355">
              <a:extLst>
                <a:ext uri="{FF2B5EF4-FFF2-40B4-BE49-F238E27FC236}">
                  <a16:creationId xmlns:a16="http://schemas.microsoft.com/office/drawing/2014/main" id="{7E5DFAEA-5895-4D62-858F-BB659BB9B6B3}"/>
                </a:ext>
              </a:extLst>
            </p:cNvPr>
            <p:cNvGrpSpPr/>
            <p:nvPr/>
          </p:nvGrpSpPr>
          <p:grpSpPr>
            <a:xfrm>
              <a:off x="8255530" y="2658735"/>
              <a:ext cx="3019432" cy="502920"/>
              <a:chOff x="902501" y="3382475"/>
              <a:chExt cx="3019432" cy="502920"/>
            </a:xfrm>
          </p:grpSpPr>
          <p:sp>
            <p:nvSpPr>
              <p:cNvPr id="357" name="Rectangle: Rounded Corners 356">
                <a:extLst>
                  <a:ext uri="{FF2B5EF4-FFF2-40B4-BE49-F238E27FC236}">
                    <a16:creationId xmlns:a16="http://schemas.microsoft.com/office/drawing/2014/main" id="{AB510A9D-F27B-49A7-90EE-111A32609B54}"/>
                  </a:ext>
                </a:extLst>
              </p:cNvPr>
              <p:cNvSpPr/>
              <p:nvPr/>
            </p:nvSpPr>
            <p:spPr bwMode="auto">
              <a:xfrm>
                <a:off x="902501" y="3382475"/>
                <a:ext cx="3019432" cy="50292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App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 Discovered in App or a Re-used Component</a:t>
                </a:r>
              </a:p>
            </p:txBody>
          </p:sp>
          <p:sp>
            <p:nvSpPr>
              <p:cNvPr id="358" name="Freeform 1054">
                <a:extLst>
                  <a:ext uri="{FF2B5EF4-FFF2-40B4-BE49-F238E27FC236}">
                    <a16:creationId xmlns:a16="http://schemas.microsoft.com/office/drawing/2014/main" id="{070DCF63-9888-4557-A1C7-9321215CEBAA}"/>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97" name="Straight Connector 396">
              <a:extLst>
                <a:ext uri="{FF2B5EF4-FFF2-40B4-BE49-F238E27FC236}">
                  <a16:creationId xmlns:a16="http://schemas.microsoft.com/office/drawing/2014/main" id="{3D4E6B3F-D39B-4232-8A2C-B6400409CAD7}"/>
                </a:ext>
              </a:extLst>
            </p:cNvPr>
            <p:cNvCxnSpPr>
              <a:cxnSpLocks/>
            </p:cNvCxnSpPr>
            <p:nvPr/>
          </p:nvCxnSpPr>
          <p:spPr>
            <a:xfrm>
              <a:off x="10804600" y="3117814"/>
              <a:ext cx="0" cy="1065881"/>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36" name="Slide Zoom 135">
                <a:extLst>
                  <a:ext uri="{FF2B5EF4-FFF2-40B4-BE49-F238E27FC236}">
                    <a16:creationId xmlns:a16="http://schemas.microsoft.com/office/drawing/2014/main" id="{16618798-618A-45F1-A096-5EABF02FD06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10"/>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36" name="Slide Zoom 135">
                <a:extLst>
                  <a:ext uri="{FF2B5EF4-FFF2-40B4-BE49-F238E27FC236}">
                    <a16:creationId xmlns:a16="http://schemas.microsoft.com/office/drawing/2014/main" id="{16618798-618A-45F1-A096-5EABF02FD069}"/>
                  </a:ext>
                </a:extLst>
              </p:cNvPr>
              <p:cNvPicPr>
                <a:picLocks noGrp="1" noRot="1" noChangeAspect="1" noMove="1" noResize="1" noEditPoints="1" noAdjustHandles="1" noChangeArrowheads="1" noChangeShapeType="1"/>
              </p:cNvPicPr>
              <p:nvPr/>
            </p:nvPicPr>
            <p:blipFill>
              <a:blip r:embed="rId11"/>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37" name="TextBox 136">
            <a:extLst>
              <a:ext uri="{FF2B5EF4-FFF2-40B4-BE49-F238E27FC236}">
                <a16:creationId xmlns:a16="http://schemas.microsoft.com/office/drawing/2014/main" id="{AC696D6D-DC8B-4C68-9651-89AA3085FBF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38" name="arrow_15_bidi">
            <a:extLst>
              <a:ext uri="{FF2B5EF4-FFF2-40B4-BE49-F238E27FC236}">
                <a16:creationId xmlns:a16="http://schemas.microsoft.com/office/drawing/2014/main" id="{5FD06F06-A11F-4B2D-8C38-5A5892A38227}"/>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21309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par>
                                <p:cTn id="11" presetID="10" presetClass="entr" presetSubtype="0" fill="hold" nodeType="withEffect">
                                  <p:stCondLst>
                                    <p:cond delay="10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par>
                                <p:cTn id="14" presetID="10" presetClass="entr" presetSubtype="0" fill="hold" nodeType="withEffect">
                                  <p:stCondLst>
                                    <p:cond delay="200"/>
                                  </p:stCondLst>
                                  <p:childTnLst>
                                    <p:set>
                                      <p:cBhvr>
                                        <p:cTn id="15" dur="1" fill="hold">
                                          <p:stCondLst>
                                            <p:cond delay="0"/>
                                          </p:stCondLst>
                                        </p:cTn>
                                        <p:tgtEl>
                                          <p:spTgt spid="421"/>
                                        </p:tgtEl>
                                        <p:attrNameLst>
                                          <p:attrName>style.visibility</p:attrName>
                                        </p:attrNameLst>
                                      </p:cBhvr>
                                      <p:to>
                                        <p:strVal val="visible"/>
                                      </p:to>
                                    </p:set>
                                    <p:animEffect transition="in" filter="fade">
                                      <p:cBhvr>
                                        <p:cTn id="16" dur="500"/>
                                        <p:tgtEl>
                                          <p:spTgt spid="421"/>
                                        </p:tgtEl>
                                      </p:cBhvr>
                                    </p:animEffect>
                                  </p:childTnLst>
                                </p:cTn>
                              </p:par>
                              <p:par>
                                <p:cTn id="17" presetID="10" presetClass="entr" presetSubtype="0" fill="hold" nodeType="withEffect">
                                  <p:stCondLst>
                                    <p:cond delay="30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500"/>
                                        <p:tgtEl>
                                          <p:spTgt spid="422"/>
                                        </p:tgtEl>
                                      </p:cBhvr>
                                    </p:animEffect>
                                  </p:childTnLst>
                                </p:cTn>
                              </p:par>
                              <p:par>
                                <p:cTn id="20" presetID="10" presetClass="entr" presetSubtype="0" fill="hold" nodeType="withEffect">
                                  <p:stCondLst>
                                    <p:cond delay="40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500"/>
                                        <p:tgtEl>
                                          <p:spTgt spid="423"/>
                                        </p:tgtEl>
                                      </p:cBhvr>
                                    </p:animEffect>
                                  </p:childTnLst>
                                </p:cTn>
                              </p:par>
                              <p:par>
                                <p:cTn id="23" presetID="10" presetClass="entr" presetSubtype="0" fill="hold" nodeType="withEffect">
                                  <p:stCondLst>
                                    <p:cond delay="50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500"/>
                                        <p:tgtEl>
                                          <p:spTgt spid="4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2"/>
                                        </p:tgtEl>
                                        <p:attrNameLst>
                                          <p:attrName>style.visibility</p:attrName>
                                        </p:attrNameLst>
                                      </p:cBhvr>
                                      <p:to>
                                        <p:strVal val="visible"/>
                                      </p:to>
                                    </p:set>
                                    <p:animEffect transition="in" filter="fade">
                                      <p:cBhvr>
                                        <p:cTn id="30" dur="500"/>
                                        <p:tgtEl>
                                          <p:spTgt spid="3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4"/>
                                        </p:tgtEl>
                                        <p:attrNameLst>
                                          <p:attrName>style.visibility</p:attrName>
                                        </p:attrNameLst>
                                      </p:cBhvr>
                                      <p:to>
                                        <p:strVal val="visible"/>
                                      </p:to>
                                    </p:set>
                                    <p:animEffect transition="in" filter="fade">
                                      <p:cBhvr>
                                        <p:cTn id="33" dur="500"/>
                                        <p:tgtEl>
                                          <p:spTgt spid="314"/>
                                        </p:tgtEl>
                                      </p:cBhvr>
                                    </p:animEffect>
                                  </p:childTnLst>
                                </p:cTn>
                              </p:par>
                              <p:par>
                                <p:cTn id="34" presetID="10" presetClass="entr" presetSubtype="0" fill="hold" nodeType="withEffect">
                                  <p:stCondLst>
                                    <p:cond delay="200"/>
                                  </p:stCondLst>
                                  <p:childTnLst>
                                    <p:set>
                                      <p:cBhvr>
                                        <p:cTn id="35" dur="1" fill="hold">
                                          <p:stCondLst>
                                            <p:cond delay="0"/>
                                          </p:stCondLst>
                                        </p:cTn>
                                        <p:tgtEl>
                                          <p:spTgt spid="416"/>
                                        </p:tgtEl>
                                        <p:attrNameLst>
                                          <p:attrName>style.visibility</p:attrName>
                                        </p:attrNameLst>
                                      </p:cBhvr>
                                      <p:to>
                                        <p:strVal val="visible"/>
                                      </p:to>
                                    </p:set>
                                    <p:animEffect transition="in" filter="fade">
                                      <p:cBhvr>
                                        <p:cTn id="36" dur="500"/>
                                        <p:tgtEl>
                                          <p:spTgt spid="416"/>
                                        </p:tgtEl>
                                      </p:cBhvr>
                                    </p:animEffect>
                                  </p:childTnLst>
                                </p:cTn>
                              </p:par>
                              <p:par>
                                <p:cTn id="37" presetID="10" presetClass="entr" presetSubtype="0" fill="hold" nodeType="withEffect">
                                  <p:stCondLst>
                                    <p:cond delay="100"/>
                                  </p:stCondLst>
                                  <p:childTnLst>
                                    <p:set>
                                      <p:cBhvr>
                                        <p:cTn id="38" dur="1" fill="hold">
                                          <p:stCondLst>
                                            <p:cond delay="0"/>
                                          </p:stCondLst>
                                        </p:cTn>
                                        <p:tgtEl>
                                          <p:spTgt spid="415"/>
                                        </p:tgtEl>
                                        <p:attrNameLst>
                                          <p:attrName>style.visibility</p:attrName>
                                        </p:attrNameLst>
                                      </p:cBhvr>
                                      <p:to>
                                        <p:strVal val="visible"/>
                                      </p:to>
                                    </p:set>
                                    <p:animEffect transition="in" filter="fade">
                                      <p:cBhvr>
                                        <p:cTn id="39" dur="500"/>
                                        <p:tgtEl>
                                          <p:spTgt spid="415"/>
                                        </p:tgtEl>
                                      </p:cBhvr>
                                    </p:animEffect>
                                  </p:childTnLst>
                                </p:cTn>
                              </p:par>
                              <p:par>
                                <p:cTn id="40" presetID="10" presetClass="entr" presetSubtype="0" fill="hold" nodeType="withEffect">
                                  <p:stCondLst>
                                    <p:cond delay="300"/>
                                  </p:stCondLst>
                                  <p:childTnLst>
                                    <p:set>
                                      <p:cBhvr>
                                        <p:cTn id="41" dur="1" fill="hold">
                                          <p:stCondLst>
                                            <p:cond delay="0"/>
                                          </p:stCondLst>
                                        </p:cTn>
                                        <p:tgtEl>
                                          <p:spTgt spid="418"/>
                                        </p:tgtEl>
                                        <p:attrNameLst>
                                          <p:attrName>style.visibility</p:attrName>
                                        </p:attrNameLst>
                                      </p:cBhvr>
                                      <p:to>
                                        <p:strVal val="visible"/>
                                      </p:to>
                                    </p:set>
                                    <p:animEffect transition="in" filter="fade">
                                      <p:cBhvr>
                                        <p:cTn id="42" dur="500"/>
                                        <p:tgtEl>
                                          <p:spTgt spid="418"/>
                                        </p:tgtEl>
                                      </p:cBhvr>
                                    </p:animEffect>
                                  </p:childTnLst>
                                </p:cTn>
                              </p:par>
                              <p:par>
                                <p:cTn id="43" presetID="10" presetClass="entr" presetSubtype="0" fill="hold" nodeType="withEffect">
                                  <p:stCondLst>
                                    <p:cond delay="400"/>
                                  </p:stCondLst>
                                  <p:childTnLst>
                                    <p:set>
                                      <p:cBhvr>
                                        <p:cTn id="44" dur="1" fill="hold">
                                          <p:stCondLst>
                                            <p:cond delay="0"/>
                                          </p:stCondLst>
                                        </p:cTn>
                                        <p:tgtEl>
                                          <p:spTgt spid="419"/>
                                        </p:tgtEl>
                                        <p:attrNameLst>
                                          <p:attrName>style.visibility</p:attrName>
                                        </p:attrNameLst>
                                      </p:cBhvr>
                                      <p:to>
                                        <p:strVal val="visible"/>
                                      </p:to>
                                    </p:set>
                                    <p:animEffect transition="in" filter="fade">
                                      <p:cBhvr>
                                        <p:cTn id="45" dur="500"/>
                                        <p:tgtEl>
                                          <p:spTgt spid="419"/>
                                        </p:tgtEl>
                                      </p:cBhvr>
                                    </p:animEffect>
                                  </p:childTnLst>
                                </p:cTn>
                              </p:par>
                              <p:par>
                                <p:cTn id="46" presetID="10" presetClass="entr" presetSubtype="0" fill="hold" nodeType="withEffect">
                                  <p:stCondLst>
                                    <p:cond delay="600"/>
                                  </p:stCondLst>
                                  <p:childTnLst>
                                    <p:set>
                                      <p:cBhvr>
                                        <p:cTn id="47" dur="1" fill="hold">
                                          <p:stCondLst>
                                            <p:cond delay="0"/>
                                          </p:stCondLst>
                                        </p:cTn>
                                        <p:tgtEl>
                                          <p:spTgt spid="425"/>
                                        </p:tgtEl>
                                        <p:attrNameLst>
                                          <p:attrName>style.visibility</p:attrName>
                                        </p:attrNameLst>
                                      </p:cBhvr>
                                      <p:to>
                                        <p:strVal val="visible"/>
                                      </p:to>
                                    </p:set>
                                    <p:animEffect transition="in" filter="fade">
                                      <p:cBhvr>
                                        <p:cTn id="4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8143039C-B5ED-484F-ABB9-8BA76F8D73C0}"/>
              </a:ext>
            </a:extLst>
          </p:cNvPr>
          <p:cNvSpPr/>
          <p:nvPr/>
        </p:nvSpPr>
        <p:spPr bwMode="auto">
          <a:xfrm>
            <a:off x="588263" y="3936203"/>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27" name="Rectangle: Rounded Corners 45">
            <a:extLst>
              <a:ext uri="{FF2B5EF4-FFF2-40B4-BE49-F238E27FC236}">
                <a16:creationId xmlns:a16="http://schemas.microsoft.com/office/drawing/2014/main" id="{6231704B-C413-487C-8062-597CA07CF800}"/>
              </a:ext>
            </a:extLst>
          </p:cNvPr>
          <p:cNvSpPr/>
          <p:nvPr/>
        </p:nvSpPr>
        <p:spPr bwMode="auto">
          <a:xfrm>
            <a:off x="2135765" y="6012311"/>
            <a:ext cx="6045958"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9F999FE-CA9A-45B9-B443-EF65E2704561}"/>
              </a:ext>
            </a:extLst>
          </p:cNvPr>
          <p:cNvSpPr/>
          <p:nvPr/>
        </p:nvSpPr>
        <p:spPr bwMode="auto">
          <a:xfrm>
            <a:off x="588263" y="1252449"/>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283801A-C79B-43E2-B6BF-059901A66E0B}"/>
              </a:ext>
            </a:extLst>
          </p:cNvPr>
          <p:cNvSpPr>
            <a:spLocks noGrp="1"/>
          </p:cNvSpPr>
          <p:nvPr>
            <p:ph type="title"/>
          </p:nvPr>
        </p:nvSpPr>
        <p:spPr/>
        <p:txBody>
          <a:bodyPr/>
          <a:lstStyle/>
          <a:p>
            <a:r>
              <a:rPr lang="en-US"/>
              <a:t>Role of Security in Development</a:t>
            </a:r>
          </a:p>
        </p:txBody>
      </p:sp>
      <p:sp>
        <p:nvSpPr>
          <p:cNvPr id="77" name="TextBox 76">
            <a:extLst>
              <a:ext uri="{FF2B5EF4-FFF2-40B4-BE49-F238E27FC236}">
                <a16:creationId xmlns:a16="http://schemas.microsoft.com/office/drawing/2014/main" id="{5D7496FD-6755-404D-9527-70ADA1FFE9D5}"/>
              </a:ext>
            </a:extLst>
          </p:cNvPr>
          <p:cNvSpPr txBox="1"/>
          <p:nvPr/>
        </p:nvSpPr>
        <p:spPr>
          <a:xfrm>
            <a:off x="883343" y="1434268"/>
            <a:ext cx="133748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Waterfall</a:t>
            </a:r>
          </a:p>
        </p:txBody>
      </p:sp>
      <p:grpSp>
        <p:nvGrpSpPr>
          <p:cNvPr id="37" name="Group 36">
            <a:extLst>
              <a:ext uri="{FF2B5EF4-FFF2-40B4-BE49-F238E27FC236}">
                <a16:creationId xmlns:a16="http://schemas.microsoft.com/office/drawing/2014/main" id="{4DF7168F-CFC5-4112-8A72-37C1451EE6E6}"/>
              </a:ext>
            </a:extLst>
          </p:cNvPr>
          <p:cNvGrpSpPr/>
          <p:nvPr/>
        </p:nvGrpSpPr>
        <p:grpSpPr>
          <a:xfrm>
            <a:off x="6239983" y="2307923"/>
            <a:ext cx="526814" cy="510274"/>
            <a:chOff x="1701566" y="4949590"/>
            <a:chExt cx="435761" cy="422080"/>
          </a:xfrm>
        </p:grpSpPr>
        <p:sp>
          <p:nvSpPr>
            <p:cNvPr id="98" name="people_4">
              <a:extLst>
                <a:ext uri="{FF2B5EF4-FFF2-40B4-BE49-F238E27FC236}">
                  <a16:creationId xmlns:a16="http://schemas.microsoft.com/office/drawing/2014/main" id="{70170739-FD44-47A8-ABC6-F5C22FC05615}"/>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Shield_EA18">
              <a:extLst>
                <a:ext uri="{FF2B5EF4-FFF2-40B4-BE49-F238E27FC236}">
                  <a16:creationId xmlns:a16="http://schemas.microsoft.com/office/drawing/2014/main" id="{C752FB06-E738-4E57-B79E-71A76E24707A}"/>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5" name="Straight Arrow Connector 24">
            <a:extLst>
              <a:ext uri="{FF2B5EF4-FFF2-40B4-BE49-F238E27FC236}">
                <a16:creationId xmlns:a16="http://schemas.microsoft.com/office/drawing/2014/main" id="{F5D63EB9-67DE-48D3-87ED-E881424BCE9A}"/>
              </a:ext>
            </a:extLst>
          </p:cNvPr>
          <p:cNvCxnSpPr>
            <a:cxnSpLocks/>
            <a:stCxn id="31" idx="2"/>
          </p:cNvCxnSpPr>
          <p:nvPr/>
        </p:nvCxnSpPr>
        <p:spPr>
          <a:xfrm>
            <a:off x="1421706" y="3336412"/>
            <a:ext cx="7222420"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380059B-0095-46DD-8560-C485AED98553}"/>
              </a:ext>
            </a:extLst>
          </p:cNvPr>
          <p:cNvGrpSpPr/>
          <p:nvPr/>
        </p:nvGrpSpPr>
        <p:grpSpPr>
          <a:xfrm>
            <a:off x="1014099" y="2239191"/>
            <a:ext cx="817531" cy="1153800"/>
            <a:chOff x="1014099" y="2365594"/>
            <a:chExt cx="817531" cy="1153800"/>
          </a:xfrm>
        </p:grpSpPr>
        <p:grpSp>
          <p:nvGrpSpPr>
            <p:cNvPr id="27" name="Group 26">
              <a:extLst>
                <a:ext uri="{FF2B5EF4-FFF2-40B4-BE49-F238E27FC236}">
                  <a16:creationId xmlns:a16="http://schemas.microsoft.com/office/drawing/2014/main" id="{89BCB166-146D-43C3-8DB9-EFBE30689354}"/>
                </a:ext>
              </a:extLst>
            </p:cNvPr>
            <p:cNvGrpSpPr/>
            <p:nvPr/>
          </p:nvGrpSpPr>
          <p:grpSpPr>
            <a:xfrm>
              <a:off x="1162399" y="2365594"/>
              <a:ext cx="656063" cy="605640"/>
              <a:chOff x="1244357" y="2139611"/>
              <a:chExt cx="656063" cy="605640"/>
            </a:xfrm>
          </p:grpSpPr>
          <p:sp>
            <p:nvSpPr>
              <p:cNvPr id="80" name="manager">
                <a:extLst>
                  <a:ext uri="{FF2B5EF4-FFF2-40B4-BE49-F238E27FC236}">
                    <a16:creationId xmlns:a16="http://schemas.microsoft.com/office/drawing/2014/main" id="{407264C7-040F-40ED-BDCA-BB856C322EE0}"/>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strategy">
                <a:extLst>
                  <a:ext uri="{FF2B5EF4-FFF2-40B4-BE49-F238E27FC236}">
                    <a16:creationId xmlns:a16="http://schemas.microsoft.com/office/drawing/2014/main" id="{4C96062C-E150-48EE-A59B-A3998A40AC0B}"/>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Oval 30">
              <a:extLst>
                <a:ext uri="{FF2B5EF4-FFF2-40B4-BE49-F238E27FC236}">
                  <a16:creationId xmlns:a16="http://schemas.microsoft.com/office/drawing/2014/main" id="{7DABDB80-82BE-45AA-9F82-326E881B6041}"/>
                </a:ext>
              </a:extLst>
            </p:cNvPr>
            <p:cNvSpPr/>
            <p:nvPr/>
          </p:nvSpPr>
          <p:spPr bwMode="auto">
            <a:xfrm>
              <a:off x="1421706" y="3406236"/>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80BBA6F4-C2B9-41AD-BC97-DF01DF106EBD}"/>
                </a:ext>
              </a:extLst>
            </p:cNvPr>
            <p:cNvSpPr txBox="1"/>
            <p:nvPr/>
          </p:nvSpPr>
          <p:spPr>
            <a:xfrm>
              <a:off x="1014099" y="308379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grpSp>
      <p:grpSp>
        <p:nvGrpSpPr>
          <p:cNvPr id="13" name="Group 12">
            <a:extLst>
              <a:ext uri="{FF2B5EF4-FFF2-40B4-BE49-F238E27FC236}">
                <a16:creationId xmlns:a16="http://schemas.microsoft.com/office/drawing/2014/main" id="{D6C45D7D-9E84-479E-9AC5-EBF711A8AAAB}"/>
              </a:ext>
            </a:extLst>
          </p:cNvPr>
          <p:cNvGrpSpPr/>
          <p:nvPr/>
        </p:nvGrpSpPr>
        <p:grpSpPr>
          <a:xfrm>
            <a:off x="2693443" y="2225458"/>
            <a:ext cx="800428" cy="1164103"/>
            <a:chOff x="3156919" y="2351861"/>
            <a:chExt cx="800428" cy="1164103"/>
          </a:xfrm>
        </p:grpSpPr>
        <p:sp>
          <p:nvSpPr>
            <p:cNvPr id="100" name="Oval 99">
              <a:extLst>
                <a:ext uri="{FF2B5EF4-FFF2-40B4-BE49-F238E27FC236}">
                  <a16:creationId xmlns:a16="http://schemas.microsoft.com/office/drawing/2014/main" id="{8A782024-228A-4B11-A737-77F007242679}"/>
                </a:ext>
              </a:extLst>
            </p:cNvPr>
            <p:cNvSpPr/>
            <p:nvPr/>
          </p:nvSpPr>
          <p:spPr bwMode="auto">
            <a:xfrm>
              <a:off x="3497850" y="3406236"/>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CE8A01-274C-4344-9218-FC757A8D044F}"/>
                </a:ext>
              </a:extLst>
            </p:cNvPr>
            <p:cNvSpPr txBox="1"/>
            <p:nvPr/>
          </p:nvSpPr>
          <p:spPr>
            <a:xfrm>
              <a:off x="3216156" y="3083798"/>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grpSp>
          <p:nvGrpSpPr>
            <p:cNvPr id="3" name="Group 2">
              <a:extLst>
                <a:ext uri="{FF2B5EF4-FFF2-40B4-BE49-F238E27FC236}">
                  <a16:creationId xmlns:a16="http://schemas.microsoft.com/office/drawing/2014/main" id="{DC458227-E216-433A-9638-555D00A66F5B}"/>
                </a:ext>
              </a:extLst>
            </p:cNvPr>
            <p:cNvGrpSpPr/>
            <p:nvPr/>
          </p:nvGrpSpPr>
          <p:grpSpPr>
            <a:xfrm>
              <a:off x="3156919" y="2351861"/>
              <a:ext cx="800428" cy="599961"/>
              <a:chOff x="3085783" y="2422398"/>
              <a:chExt cx="1069989" cy="802011"/>
            </a:xfrm>
          </p:grpSpPr>
          <p:sp>
            <p:nvSpPr>
              <p:cNvPr id="102" name="server">
                <a:extLst>
                  <a:ext uri="{FF2B5EF4-FFF2-40B4-BE49-F238E27FC236}">
                    <a16:creationId xmlns:a16="http://schemas.microsoft.com/office/drawing/2014/main" id="{C8FE5EB1-A5B0-4796-8A26-4A0F116B2FA7}"/>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monitor">
                <a:extLst>
                  <a:ext uri="{FF2B5EF4-FFF2-40B4-BE49-F238E27FC236}">
                    <a16:creationId xmlns:a16="http://schemas.microsoft.com/office/drawing/2014/main" id="{C5304692-E2B0-45B2-9CB7-0543A38C5A5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binary">
                <a:extLst>
                  <a:ext uri="{FF2B5EF4-FFF2-40B4-BE49-F238E27FC236}">
                    <a16:creationId xmlns:a16="http://schemas.microsoft.com/office/drawing/2014/main" id="{82D060BE-045D-4327-AFEB-FFF90D9EA641}"/>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B527A46F-9E1A-4F70-9C72-65612DC773D0}"/>
              </a:ext>
            </a:extLst>
          </p:cNvPr>
          <p:cNvGrpSpPr/>
          <p:nvPr/>
        </p:nvGrpSpPr>
        <p:grpSpPr>
          <a:xfrm>
            <a:off x="4270317" y="2314946"/>
            <a:ext cx="1021053" cy="1074615"/>
            <a:chOff x="5186329" y="2441349"/>
            <a:chExt cx="1021053" cy="1074615"/>
          </a:xfrm>
        </p:grpSpPr>
        <p:grpSp>
          <p:nvGrpSpPr>
            <p:cNvPr id="36" name="Group 35">
              <a:extLst>
                <a:ext uri="{FF2B5EF4-FFF2-40B4-BE49-F238E27FC236}">
                  <a16:creationId xmlns:a16="http://schemas.microsoft.com/office/drawing/2014/main" id="{907161DC-B201-44C8-8915-BB780C9CA0E8}"/>
                </a:ext>
              </a:extLst>
            </p:cNvPr>
            <p:cNvGrpSpPr/>
            <p:nvPr/>
          </p:nvGrpSpPr>
          <p:grpSpPr>
            <a:xfrm>
              <a:off x="5186329" y="2441349"/>
              <a:ext cx="1021053" cy="510060"/>
              <a:chOff x="2065081" y="4384682"/>
              <a:chExt cx="1225242" cy="612061"/>
            </a:xfrm>
          </p:grpSpPr>
          <p:sp>
            <p:nvSpPr>
              <p:cNvPr id="93" name="Tablet_E70A">
                <a:extLst>
                  <a:ext uri="{FF2B5EF4-FFF2-40B4-BE49-F238E27FC236}">
                    <a16:creationId xmlns:a16="http://schemas.microsoft.com/office/drawing/2014/main" id="{04798DE7-B8A1-40FB-8F26-B45D8B02FEF1}"/>
                  </a:ext>
                </a:extLst>
              </p:cNvPr>
              <p:cNvSpPr>
                <a:spLocks noChangeAspect="1" noEditPoints="1"/>
              </p:cNvSpPr>
              <p:nvPr/>
            </p:nvSpPr>
            <p:spPr bwMode="auto">
              <a:xfrm>
                <a:off x="2065081" y="4495848"/>
                <a:ext cx="522876" cy="3838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aptop_E770">
                <a:extLst>
                  <a:ext uri="{FF2B5EF4-FFF2-40B4-BE49-F238E27FC236}">
                    <a16:creationId xmlns:a16="http://schemas.microsoft.com/office/drawing/2014/main" id="{079C02CC-0A63-47E1-A994-8C584DE89FC6}"/>
                  </a:ext>
                </a:extLst>
              </p:cNvPr>
              <p:cNvSpPr>
                <a:spLocks noChangeAspect="1" noEditPoints="1"/>
              </p:cNvSpPr>
              <p:nvPr/>
            </p:nvSpPr>
            <p:spPr bwMode="auto">
              <a:xfrm>
                <a:off x="2373071" y="4384682"/>
                <a:ext cx="917252" cy="6120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ellPhone_E8EA">
                <a:extLst>
                  <a:ext uri="{FF2B5EF4-FFF2-40B4-BE49-F238E27FC236}">
                    <a16:creationId xmlns:a16="http://schemas.microsoft.com/office/drawing/2014/main" id="{E217842F-8E97-447C-B3F1-D7B38F21BDE6}"/>
                  </a:ext>
                </a:extLst>
              </p:cNvPr>
              <p:cNvSpPr>
                <a:spLocks noChangeAspect="1" noEditPoints="1"/>
              </p:cNvSpPr>
              <p:nvPr/>
            </p:nvSpPr>
            <p:spPr bwMode="auto">
              <a:xfrm>
                <a:off x="3070831" y="4629675"/>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8" name="Oval 87">
              <a:extLst>
                <a:ext uri="{FF2B5EF4-FFF2-40B4-BE49-F238E27FC236}">
                  <a16:creationId xmlns:a16="http://schemas.microsoft.com/office/drawing/2014/main" id="{C1300CB8-114B-4667-BADD-CDF62E157088}"/>
                </a:ext>
              </a:extLst>
            </p:cNvPr>
            <p:cNvSpPr/>
            <p:nvPr/>
          </p:nvSpPr>
          <p:spPr bwMode="auto">
            <a:xfrm>
              <a:off x="5642700"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0FA33C1A-FBA7-4790-8A27-76DFFCE9E465}"/>
                </a:ext>
              </a:extLst>
            </p:cNvPr>
            <p:cNvSpPr txBox="1"/>
            <p:nvPr/>
          </p:nvSpPr>
          <p:spPr>
            <a:xfrm>
              <a:off x="5374289" y="3083798"/>
              <a:ext cx="6613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sp>
          <p:nvSpPr>
            <p:cNvPr id="107" name="globe_2">
              <a:extLst>
                <a:ext uri="{FF2B5EF4-FFF2-40B4-BE49-F238E27FC236}">
                  <a16:creationId xmlns:a16="http://schemas.microsoft.com/office/drawing/2014/main" id="{D29E00DA-B2D8-4DB8-92D0-1BD2917C365D}"/>
                </a:ext>
              </a:extLst>
            </p:cNvPr>
            <p:cNvSpPr>
              <a:spLocks noChangeAspect="1" noEditPoints="1"/>
            </p:cNvSpPr>
            <p:nvPr/>
          </p:nvSpPr>
          <p:spPr bwMode="auto">
            <a:xfrm>
              <a:off x="5686856" y="2482398"/>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1DCB0E3-4A6E-4915-9D0B-51D6198A6D9D}"/>
              </a:ext>
            </a:extLst>
          </p:cNvPr>
          <p:cNvGrpSpPr/>
          <p:nvPr/>
        </p:nvGrpSpPr>
        <p:grpSpPr>
          <a:xfrm>
            <a:off x="7466715" y="1811493"/>
            <a:ext cx="1024127" cy="1578068"/>
            <a:chOff x="7264351" y="1937896"/>
            <a:chExt cx="1024127" cy="1578068"/>
          </a:xfrm>
        </p:grpSpPr>
        <p:grpSp>
          <p:nvGrpSpPr>
            <p:cNvPr id="50" name="Group 49">
              <a:extLst>
                <a:ext uri="{FF2B5EF4-FFF2-40B4-BE49-F238E27FC236}">
                  <a16:creationId xmlns:a16="http://schemas.microsoft.com/office/drawing/2014/main" id="{2E998860-83EB-400C-A3AB-87FE49AE0168}"/>
                </a:ext>
              </a:extLst>
            </p:cNvPr>
            <p:cNvGrpSpPr/>
            <p:nvPr/>
          </p:nvGrpSpPr>
          <p:grpSpPr>
            <a:xfrm>
              <a:off x="7264351" y="1937896"/>
              <a:ext cx="1024127" cy="1392900"/>
              <a:chOff x="8166136" y="1937896"/>
              <a:chExt cx="1024127" cy="1392900"/>
            </a:xfrm>
          </p:grpSpPr>
          <p:grpSp>
            <p:nvGrpSpPr>
              <p:cNvPr id="43" name="Group 42">
                <a:extLst>
                  <a:ext uri="{FF2B5EF4-FFF2-40B4-BE49-F238E27FC236}">
                    <a16:creationId xmlns:a16="http://schemas.microsoft.com/office/drawing/2014/main" id="{77118229-C28F-4A70-B536-1852807DA0CB}"/>
                  </a:ext>
                </a:extLst>
              </p:cNvPr>
              <p:cNvGrpSpPr/>
              <p:nvPr/>
            </p:nvGrpSpPr>
            <p:grpSpPr>
              <a:xfrm>
                <a:off x="8322411" y="1937896"/>
                <a:ext cx="694140" cy="1051839"/>
                <a:chOff x="9585433" y="1937896"/>
                <a:chExt cx="694140" cy="1051839"/>
              </a:xfrm>
            </p:grpSpPr>
            <p:grpSp>
              <p:nvGrpSpPr>
                <p:cNvPr id="23" name="Group 22">
                  <a:extLst>
                    <a:ext uri="{FF2B5EF4-FFF2-40B4-BE49-F238E27FC236}">
                      <a16:creationId xmlns:a16="http://schemas.microsoft.com/office/drawing/2014/main" id="{FAAE3516-8791-4CC7-BB96-9C9D878092E9}"/>
                    </a:ext>
                  </a:extLst>
                </p:cNvPr>
                <p:cNvGrpSpPr/>
                <p:nvPr/>
              </p:nvGrpSpPr>
              <p:grpSpPr>
                <a:xfrm>
                  <a:off x="9585433" y="2180306"/>
                  <a:ext cx="694140" cy="809429"/>
                  <a:chOff x="1926886" y="2103955"/>
                  <a:chExt cx="691734" cy="806623"/>
                </a:xfrm>
              </p:grpSpPr>
              <p:pic>
                <p:nvPicPr>
                  <p:cNvPr id="21" name="Graphic 20">
                    <a:extLst>
                      <a:ext uri="{FF2B5EF4-FFF2-40B4-BE49-F238E27FC236}">
                        <a16:creationId xmlns:a16="http://schemas.microsoft.com/office/drawing/2014/main" id="{AF6404E8-A3A4-49A6-A98F-96705D1F9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9" name="Freeform 5">
                    <a:extLst>
                      <a:ext uri="{FF2B5EF4-FFF2-40B4-BE49-F238E27FC236}">
                        <a16:creationId xmlns:a16="http://schemas.microsoft.com/office/drawing/2014/main" id="{5C0A2752-E6D4-4B17-A274-C071DCCAC91B}"/>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9FDD85A-3EDB-4B0C-A97F-D6526100FD6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25B3BE62-830A-4E9E-B297-E5D9170F1B74}"/>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19716BD8-8979-4828-9A67-80FAB6B7E20B}"/>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33894080-3BE7-421F-B35B-96BB2312BA81}"/>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8" name="baloon">
                  <a:extLst>
                    <a:ext uri="{FF2B5EF4-FFF2-40B4-BE49-F238E27FC236}">
                      <a16:creationId xmlns:a16="http://schemas.microsoft.com/office/drawing/2014/main" id="{29669ECF-8AE3-4650-B5CB-BFEA248CEAC8}"/>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517191E-C390-4C86-AAD5-B10FAAD48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053654" y="1937896"/>
                  <a:ext cx="168822" cy="363617"/>
                </a:xfrm>
                <a:prstGeom prst="rect">
                  <a:avLst/>
                </a:prstGeom>
              </p:spPr>
            </p:pic>
          </p:grpSp>
          <p:sp>
            <p:nvSpPr>
              <p:cNvPr id="110" name="TextBox 109">
                <a:extLst>
                  <a:ext uri="{FF2B5EF4-FFF2-40B4-BE49-F238E27FC236}">
                    <a16:creationId xmlns:a16="http://schemas.microsoft.com/office/drawing/2014/main" id="{493DAD77-4EE6-426C-AED0-1E1A61B6E6AB}"/>
                  </a:ext>
                </a:extLst>
              </p:cNvPr>
              <p:cNvSpPr txBox="1"/>
              <p:nvPr/>
            </p:nvSpPr>
            <p:spPr>
              <a:xfrm>
                <a:off x="8166136" y="3084575"/>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grpSp>
        <p:sp>
          <p:nvSpPr>
            <p:cNvPr id="111" name="Oval 110">
              <a:extLst>
                <a:ext uri="{FF2B5EF4-FFF2-40B4-BE49-F238E27FC236}">
                  <a16:creationId xmlns:a16="http://schemas.microsoft.com/office/drawing/2014/main" id="{E70A5A31-3A7F-4C18-855B-C72A3FE27CC8}"/>
                </a:ext>
              </a:extLst>
            </p:cNvPr>
            <p:cNvSpPr/>
            <p:nvPr/>
          </p:nvSpPr>
          <p:spPr bwMode="auto">
            <a:xfrm>
              <a:off x="7717825"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8AFFA8C7-F3D9-45C4-93FA-424F533C3205}"/>
              </a:ext>
            </a:extLst>
          </p:cNvPr>
          <p:cNvSpPr/>
          <p:nvPr/>
        </p:nvSpPr>
        <p:spPr bwMode="auto">
          <a:xfrm>
            <a:off x="8969815" y="1248321"/>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Plan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&amp; Quality </a:t>
            </a:r>
          </a:p>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(Weeks/Months)</a:t>
            </a:r>
            <a:endParaRPr kumimoji="0" lang="en-US"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D2A8500B-A2B8-4A61-AAA3-7135F12856B8}"/>
              </a:ext>
            </a:extLst>
          </p:cNvPr>
          <p:cNvSpPr txBox="1"/>
          <p:nvPr/>
        </p:nvSpPr>
        <p:spPr>
          <a:xfrm>
            <a:off x="5925510" y="2852681"/>
            <a:ext cx="115576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Typically security is a </a:t>
            </a:r>
            <a:b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quality gate in release</a:t>
            </a:r>
          </a:p>
        </p:txBody>
      </p:sp>
      <p:sp>
        <p:nvSpPr>
          <p:cNvPr id="69" name="Rectangle 68">
            <a:extLst>
              <a:ext uri="{FF2B5EF4-FFF2-40B4-BE49-F238E27FC236}">
                <a16:creationId xmlns:a16="http://schemas.microsoft.com/office/drawing/2014/main" id="{A5941FC5-56CF-4AF5-867C-0B1C34FEA537}"/>
              </a:ext>
            </a:extLst>
          </p:cNvPr>
          <p:cNvSpPr/>
          <p:nvPr/>
        </p:nvSpPr>
        <p:spPr bwMode="auto">
          <a:xfrm>
            <a:off x="5809856" y="2146363"/>
            <a:ext cx="1336288" cy="1069560"/>
          </a:xfrm>
          <a:prstGeom prst="rect">
            <a:avLst/>
          </a:prstGeom>
          <a:noFill/>
          <a:ln w="1905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err="1">
              <a:ln>
                <a:noFill/>
              </a:ln>
              <a:solidFill>
                <a:srgbClr val="107C10"/>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516FC94-53ED-4FFA-8850-8EED4DC2CE6A}"/>
              </a:ext>
            </a:extLst>
          </p:cNvPr>
          <p:cNvSpPr txBox="1"/>
          <p:nvPr/>
        </p:nvSpPr>
        <p:spPr>
          <a:xfrm>
            <a:off x="5451963" y="1461190"/>
            <a:ext cx="1837185" cy="2835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Full lifecycle security</a:t>
            </a:r>
            <a:b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 ideal but rare</a:t>
            </a:r>
          </a:p>
        </p:txBody>
      </p:sp>
      <p:sp>
        <p:nvSpPr>
          <p:cNvPr id="131" name="Arc 130">
            <a:extLst>
              <a:ext uri="{FF2B5EF4-FFF2-40B4-BE49-F238E27FC236}">
                <a16:creationId xmlns:a16="http://schemas.microsoft.com/office/drawing/2014/main" id="{D89FEDAE-9D4C-41F1-BBF5-3DB426FE2401}"/>
              </a:ext>
            </a:extLst>
          </p:cNvPr>
          <p:cNvSpPr/>
          <p:nvPr/>
        </p:nvSpPr>
        <p:spPr>
          <a:xfrm>
            <a:off x="1534867" y="1741208"/>
            <a:ext cx="5470486" cy="1919953"/>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4" name="Arc 133">
            <a:extLst>
              <a:ext uri="{FF2B5EF4-FFF2-40B4-BE49-F238E27FC236}">
                <a16:creationId xmlns:a16="http://schemas.microsoft.com/office/drawing/2014/main" id="{20A07CF4-B0F9-4C7D-B3AC-18E95744C570}"/>
              </a:ext>
            </a:extLst>
          </p:cNvPr>
          <p:cNvSpPr/>
          <p:nvPr/>
        </p:nvSpPr>
        <p:spPr>
          <a:xfrm>
            <a:off x="2990959" y="1823831"/>
            <a:ext cx="3872391" cy="1453676"/>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5" name="Arc 134">
            <a:extLst>
              <a:ext uri="{FF2B5EF4-FFF2-40B4-BE49-F238E27FC236}">
                <a16:creationId xmlns:a16="http://schemas.microsoft.com/office/drawing/2014/main" id="{B6ACAA27-5CE4-4E45-905A-6C08766E93A5}"/>
              </a:ext>
            </a:extLst>
          </p:cNvPr>
          <p:cNvSpPr/>
          <p:nvPr/>
        </p:nvSpPr>
        <p:spPr>
          <a:xfrm>
            <a:off x="4860586" y="2035408"/>
            <a:ext cx="1960039" cy="813941"/>
          </a:xfrm>
          <a:prstGeom prst="arc">
            <a:avLst>
              <a:gd name="adj1" fmla="val 11572709"/>
              <a:gd name="adj2" fmla="val 20202296"/>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6" name="Arc 135">
            <a:extLst>
              <a:ext uri="{FF2B5EF4-FFF2-40B4-BE49-F238E27FC236}">
                <a16:creationId xmlns:a16="http://schemas.microsoft.com/office/drawing/2014/main" id="{8AF2B153-9453-47D0-A9C3-D0B8A094D00D}"/>
              </a:ext>
            </a:extLst>
          </p:cNvPr>
          <p:cNvSpPr/>
          <p:nvPr/>
        </p:nvSpPr>
        <p:spPr>
          <a:xfrm flipH="1">
            <a:off x="6393616" y="1820644"/>
            <a:ext cx="1736789" cy="1298026"/>
          </a:xfrm>
          <a:prstGeom prst="arc">
            <a:avLst>
              <a:gd name="adj1" fmla="val 13227021"/>
              <a:gd name="adj2" fmla="val 20124654"/>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54A0177-2D98-427A-B7BE-BDBF61363896}"/>
              </a:ext>
            </a:extLst>
          </p:cNvPr>
          <p:cNvSpPr txBox="1"/>
          <p:nvPr/>
        </p:nvSpPr>
        <p:spPr>
          <a:xfrm>
            <a:off x="883343" y="4118022"/>
            <a:ext cx="112050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DevOps</a:t>
            </a:r>
          </a:p>
        </p:txBody>
      </p:sp>
      <p:cxnSp>
        <p:nvCxnSpPr>
          <p:cNvPr id="119" name="Straight Arrow Connector 118">
            <a:extLst>
              <a:ext uri="{FF2B5EF4-FFF2-40B4-BE49-F238E27FC236}">
                <a16:creationId xmlns:a16="http://schemas.microsoft.com/office/drawing/2014/main" id="{1FEA79F4-8B5A-4098-A3A6-679912D3CD09}"/>
              </a:ext>
            </a:extLst>
          </p:cNvPr>
          <p:cNvCxnSpPr>
            <a:cxnSpLocks/>
          </p:cNvCxnSpPr>
          <p:nvPr/>
        </p:nvCxnSpPr>
        <p:spPr>
          <a:xfrm>
            <a:off x="2079185" y="6013435"/>
            <a:ext cx="6029739"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C45F7A1D-A7C1-4805-B26F-D564C56E7073}"/>
              </a:ext>
            </a:extLst>
          </p:cNvPr>
          <p:cNvSpPr/>
          <p:nvPr/>
        </p:nvSpPr>
        <p:spPr bwMode="auto">
          <a:xfrm>
            <a:off x="8969815" y="3932075"/>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Speed &amp; Agility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(Hours/Days)</a:t>
            </a:r>
          </a:p>
        </p:txBody>
      </p:sp>
      <p:sp>
        <p:nvSpPr>
          <p:cNvPr id="123" name="Oval 122">
            <a:extLst>
              <a:ext uri="{FF2B5EF4-FFF2-40B4-BE49-F238E27FC236}">
                <a16:creationId xmlns:a16="http://schemas.microsoft.com/office/drawing/2014/main" id="{DC580155-3A92-4715-A885-F81FE620413E}"/>
              </a:ext>
            </a:extLst>
          </p:cNvPr>
          <p:cNvSpPr/>
          <p:nvPr/>
        </p:nvSpPr>
        <p:spPr bwMode="auto">
          <a:xfrm>
            <a:off x="2079185" y="5964308"/>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EF515CA-AE5A-45CF-AED7-7062C1752EBD}"/>
              </a:ext>
            </a:extLst>
          </p:cNvPr>
          <p:cNvSpPr txBox="1"/>
          <p:nvPr/>
        </p:nvSpPr>
        <p:spPr>
          <a:xfrm>
            <a:off x="1405606" y="5642647"/>
            <a:ext cx="168475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 / Coding</a:t>
            </a:r>
          </a:p>
        </p:txBody>
      </p:sp>
      <p:grpSp>
        <p:nvGrpSpPr>
          <p:cNvPr id="175" name="Group 174">
            <a:extLst>
              <a:ext uri="{FF2B5EF4-FFF2-40B4-BE49-F238E27FC236}">
                <a16:creationId xmlns:a16="http://schemas.microsoft.com/office/drawing/2014/main" id="{5BA5589A-F025-416D-8C74-C7CE9A191835}"/>
              </a:ext>
            </a:extLst>
          </p:cNvPr>
          <p:cNvGrpSpPr/>
          <p:nvPr/>
        </p:nvGrpSpPr>
        <p:grpSpPr>
          <a:xfrm>
            <a:off x="1921057" y="5308292"/>
            <a:ext cx="285979" cy="277000"/>
            <a:chOff x="1701566" y="4949590"/>
            <a:chExt cx="435761" cy="422080"/>
          </a:xfrm>
        </p:grpSpPr>
        <p:sp>
          <p:nvSpPr>
            <p:cNvPr id="176" name="people_4">
              <a:extLst>
                <a:ext uri="{FF2B5EF4-FFF2-40B4-BE49-F238E27FC236}">
                  <a16:creationId xmlns:a16="http://schemas.microsoft.com/office/drawing/2014/main" id="{E017CA1E-5D00-4410-B01C-C401543FF7B8}"/>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Shield_EA18">
              <a:extLst>
                <a:ext uri="{FF2B5EF4-FFF2-40B4-BE49-F238E27FC236}">
                  <a16:creationId xmlns:a16="http://schemas.microsoft.com/office/drawing/2014/main" id="{C3F72D9E-8966-421F-9A68-231C602272ED}"/>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D6DB33D3-C67E-4FAD-A6A3-B7600AB3FD86}"/>
              </a:ext>
            </a:extLst>
          </p:cNvPr>
          <p:cNvSpPr/>
          <p:nvPr/>
        </p:nvSpPr>
        <p:spPr>
          <a:xfrm>
            <a:off x="1575809" y="4994214"/>
            <a:ext cx="374925" cy="545346"/>
          </a:xfrm>
          <a:custGeom>
            <a:avLst/>
            <a:gdLst>
              <a:gd name="connsiteX0" fmla="*/ 208638 w 374925"/>
              <a:gd name="connsiteY0" fmla="*/ 82527 h 545345"/>
              <a:gd name="connsiteX1" fmla="*/ 278511 w 374925"/>
              <a:gd name="connsiteY1" fmla="*/ 14359 h 545345"/>
              <a:gd name="connsiteX2" fmla="*/ 348383 w 374925"/>
              <a:gd name="connsiteY2" fmla="*/ 82527 h 545345"/>
              <a:gd name="connsiteX3" fmla="*/ 278511 w 374925"/>
              <a:gd name="connsiteY3" fmla="*/ 148991 h 545345"/>
              <a:gd name="connsiteX4" fmla="*/ 208638 w 374925"/>
              <a:gd name="connsiteY4" fmla="*/ 82527 h 545345"/>
              <a:gd name="connsiteX5" fmla="*/ 208638 w 374925"/>
              <a:gd name="connsiteY5" fmla="*/ 82527 h 545345"/>
              <a:gd name="connsiteX6" fmla="*/ 365425 w 374925"/>
              <a:gd name="connsiteY6" fmla="*/ 234201 h 545345"/>
              <a:gd name="connsiteX7" fmla="*/ 278511 w 374925"/>
              <a:gd name="connsiteY7" fmla="*/ 148991 h 545345"/>
              <a:gd name="connsiteX8" fmla="*/ 191596 w 374925"/>
              <a:gd name="connsiteY8" fmla="*/ 234201 h 545345"/>
              <a:gd name="connsiteX9" fmla="*/ 101273 w 374925"/>
              <a:gd name="connsiteY9" fmla="*/ 454044 h 545345"/>
              <a:gd name="connsiteX10" fmla="*/ 169442 w 374925"/>
              <a:gd name="connsiteY10" fmla="*/ 385876 h 545345"/>
              <a:gd name="connsiteX11" fmla="*/ 101273 w 374925"/>
              <a:gd name="connsiteY11" fmla="*/ 319412 h 545345"/>
              <a:gd name="connsiteX12" fmla="*/ 31401 w 374925"/>
              <a:gd name="connsiteY12" fmla="*/ 385876 h 545345"/>
              <a:gd name="connsiteX13" fmla="*/ 101273 w 374925"/>
              <a:gd name="connsiteY13" fmla="*/ 454044 h 545345"/>
              <a:gd name="connsiteX14" fmla="*/ 101273 w 374925"/>
              <a:gd name="connsiteY14" fmla="*/ 454044 h 545345"/>
              <a:gd name="connsiteX15" fmla="*/ 188188 w 374925"/>
              <a:gd name="connsiteY15" fmla="*/ 539254 h 545345"/>
              <a:gd name="connsiteX16" fmla="*/ 101273 w 374925"/>
              <a:gd name="connsiteY16" fmla="*/ 454044 h 545345"/>
              <a:gd name="connsiteX17" fmla="*/ 14359 w 374925"/>
              <a:gd name="connsiteY17" fmla="*/ 539254 h 545345"/>
              <a:gd name="connsiteX18" fmla="*/ 355200 w 374925"/>
              <a:gd name="connsiteY18" fmla="*/ 339862 h 545345"/>
              <a:gd name="connsiteX19" fmla="*/ 280215 w 374925"/>
              <a:gd name="connsiteY19" fmla="*/ 264877 h 545345"/>
              <a:gd name="connsiteX20" fmla="*/ 205230 w 374925"/>
              <a:gd name="connsiteY20" fmla="*/ 339862 h 5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925" h="545345">
                <a:moveTo>
                  <a:pt x="208638" y="82527"/>
                </a:moveTo>
                <a:cubicBezTo>
                  <a:pt x="208638" y="43330"/>
                  <a:pt x="241018" y="14359"/>
                  <a:pt x="278511" y="14359"/>
                </a:cubicBezTo>
                <a:cubicBezTo>
                  <a:pt x="316003" y="14359"/>
                  <a:pt x="348383" y="45034"/>
                  <a:pt x="348383" y="82527"/>
                </a:cubicBezTo>
                <a:cubicBezTo>
                  <a:pt x="348383" y="120020"/>
                  <a:pt x="316003" y="148991"/>
                  <a:pt x="278511" y="148991"/>
                </a:cubicBezTo>
                <a:cubicBezTo>
                  <a:pt x="241018" y="148991"/>
                  <a:pt x="208638" y="118315"/>
                  <a:pt x="208638" y="82527"/>
                </a:cubicBezTo>
                <a:lnTo>
                  <a:pt x="208638" y="82527"/>
                </a:lnTo>
                <a:close/>
                <a:moveTo>
                  <a:pt x="365425" y="234201"/>
                </a:moveTo>
                <a:cubicBezTo>
                  <a:pt x="365425" y="188188"/>
                  <a:pt x="327933" y="148991"/>
                  <a:pt x="278511" y="148991"/>
                </a:cubicBezTo>
                <a:cubicBezTo>
                  <a:pt x="229089" y="148991"/>
                  <a:pt x="191596" y="188188"/>
                  <a:pt x="191596" y="234201"/>
                </a:cubicBezTo>
                <a:moveTo>
                  <a:pt x="101273" y="454044"/>
                </a:moveTo>
                <a:cubicBezTo>
                  <a:pt x="138766" y="454044"/>
                  <a:pt x="169442" y="423368"/>
                  <a:pt x="169442" y="385876"/>
                </a:cubicBezTo>
                <a:cubicBezTo>
                  <a:pt x="169442" y="348383"/>
                  <a:pt x="138766" y="319412"/>
                  <a:pt x="101273" y="319412"/>
                </a:cubicBezTo>
                <a:cubicBezTo>
                  <a:pt x="63781" y="319412"/>
                  <a:pt x="31401" y="350087"/>
                  <a:pt x="31401" y="385876"/>
                </a:cubicBezTo>
                <a:cubicBezTo>
                  <a:pt x="31401" y="425072"/>
                  <a:pt x="63781" y="454044"/>
                  <a:pt x="101273" y="454044"/>
                </a:cubicBezTo>
                <a:lnTo>
                  <a:pt x="101273" y="454044"/>
                </a:lnTo>
                <a:close/>
                <a:moveTo>
                  <a:pt x="188188" y="539254"/>
                </a:moveTo>
                <a:cubicBezTo>
                  <a:pt x="188188" y="491536"/>
                  <a:pt x="148991" y="454044"/>
                  <a:pt x="101273" y="454044"/>
                </a:cubicBezTo>
                <a:cubicBezTo>
                  <a:pt x="53556" y="454044"/>
                  <a:pt x="14359" y="491536"/>
                  <a:pt x="14359" y="539254"/>
                </a:cubicBezTo>
                <a:moveTo>
                  <a:pt x="355200" y="339862"/>
                </a:moveTo>
                <a:cubicBezTo>
                  <a:pt x="280215" y="264877"/>
                  <a:pt x="280215" y="264877"/>
                  <a:pt x="280215" y="264877"/>
                </a:cubicBezTo>
                <a:cubicBezTo>
                  <a:pt x="205230" y="339862"/>
                  <a:pt x="205230" y="339862"/>
                  <a:pt x="205230" y="339862"/>
                </a:cubicBezTo>
              </a:path>
            </a:pathLst>
          </a:custGeom>
          <a:noFill/>
          <a:ln w="1587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E674A9C-5189-4498-825A-AA2B2566190F}"/>
              </a:ext>
            </a:extLst>
          </p:cNvPr>
          <p:cNvSpPr/>
          <p:nvPr/>
        </p:nvSpPr>
        <p:spPr>
          <a:xfrm>
            <a:off x="1400772" y="4963879"/>
            <a:ext cx="255631" cy="323799"/>
          </a:xfrm>
          <a:custGeom>
            <a:avLst/>
            <a:gdLst>
              <a:gd name="connsiteX0" fmla="*/ 213751 w 255631"/>
              <a:gd name="connsiteY0" fmla="*/ 94456 h 323799"/>
              <a:gd name="connsiteX1" fmla="*/ 212047 w 255631"/>
              <a:gd name="connsiteY1" fmla="*/ 137062 h 323799"/>
              <a:gd name="connsiteX2" fmla="*/ 172850 w 255631"/>
              <a:gd name="connsiteY2" fmla="*/ 184779 h 323799"/>
              <a:gd name="connsiteX3" fmla="*/ 92752 w 255631"/>
              <a:gd name="connsiteY3" fmla="*/ 184779 h 323799"/>
              <a:gd name="connsiteX4" fmla="*/ 55260 w 255631"/>
              <a:gd name="connsiteY4" fmla="*/ 196709 h 323799"/>
              <a:gd name="connsiteX5" fmla="*/ 38218 w 255631"/>
              <a:gd name="connsiteY5" fmla="*/ 234201 h 323799"/>
              <a:gd name="connsiteX6" fmla="*/ 38218 w 255631"/>
              <a:gd name="connsiteY6" fmla="*/ 242722 h 323799"/>
              <a:gd name="connsiteX7" fmla="*/ 242722 w 255631"/>
              <a:gd name="connsiteY7" fmla="*/ 123428 h 323799"/>
              <a:gd name="connsiteX8" fmla="*/ 213751 w 255631"/>
              <a:gd name="connsiteY8" fmla="*/ 94456 h 323799"/>
              <a:gd name="connsiteX9" fmla="*/ 184779 w 255631"/>
              <a:gd name="connsiteY9" fmla="*/ 123428 h 323799"/>
              <a:gd name="connsiteX10" fmla="*/ 14359 w 255631"/>
              <a:gd name="connsiteY10" fmla="*/ 297257 h 323799"/>
              <a:gd name="connsiteX11" fmla="*/ 39922 w 255631"/>
              <a:gd name="connsiteY11" fmla="*/ 322820 h 323799"/>
              <a:gd name="connsiteX12" fmla="*/ 65485 w 255631"/>
              <a:gd name="connsiteY12" fmla="*/ 297257 h 323799"/>
              <a:gd name="connsiteX13" fmla="*/ 38218 w 255631"/>
              <a:gd name="connsiteY13" fmla="*/ 271694 h 323799"/>
              <a:gd name="connsiteX14" fmla="*/ 14359 w 255631"/>
              <a:gd name="connsiteY14" fmla="*/ 297257 h 323799"/>
              <a:gd name="connsiteX15" fmla="*/ 14359 w 255631"/>
              <a:gd name="connsiteY15" fmla="*/ 297257 h 323799"/>
              <a:gd name="connsiteX16" fmla="*/ 193301 w 255631"/>
              <a:gd name="connsiteY16" fmla="*/ 39922 h 323799"/>
              <a:gd name="connsiteX17" fmla="*/ 218864 w 255631"/>
              <a:gd name="connsiteY17" fmla="*/ 65485 h 323799"/>
              <a:gd name="connsiteX18" fmla="*/ 242722 w 255631"/>
              <a:gd name="connsiteY18" fmla="*/ 39922 h 323799"/>
              <a:gd name="connsiteX19" fmla="*/ 217159 w 255631"/>
              <a:gd name="connsiteY19" fmla="*/ 14359 h 323799"/>
              <a:gd name="connsiteX20" fmla="*/ 193301 w 255631"/>
              <a:gd name="connsiteY20" fmla="*/ 39922 h 323799"/>
              <a:gd name="connsiteX21" fmla="*/ 193301 w 255631"/>
              <a:gd name="connsiteY21" fmla="*/ 39922 h 323799"/>
              <a:gd name="connsiteX22" fmla="*/ 77414 w 255631"/>
              <a:gd name="connsiteY22" fmla="*/ 106386 h 323799"/>
              <a:gd name="connsiteX23" fmla="*/ 126836 w 255631"/>
              <a:gd name="connsiteY23" fmla="*/ 155808 h 323799"/>
              <a:gd name="connsiteX24" fmla="*/ 128541 w 255631"/>
              <a:gd name="connsiteY24" fmla="*/ 106386 h 323799"/>
              <a:gd name="connsiteX25" fmla="*/ 77414 w 255631"/>
              <a:gd name="connsiteY25" fmla="*/ 155808 h 323799"/>
              <a:gd name="connsiteX26" fmla="*/ 195005 w 255631"/>
              <a:gd name="connsiteY26" fmla="*/ 208638 h 323799"/>
              <a:gd name="connsiteX27" fmla="*/ 244427 w 255631"/>
              <a:gd name="connsiteY27" fmla="*/ 258060 h 323799"/>
              <a:gd name="connsiteX28" fmla="*/ 244427 w 255631"/>
              <a:gd name="connsiteY28" fmla="*/ 208638 h 323799"/>
              <a:gd name="connsiteX29" fmla="*/ 195005 w 255631"/>
              <a:gd name="connsiteY29" fmla="*/ 258060 h 323799"/>
              <a:gd name="connsiteX30" fmla="*/ 102978 w 255631"/>
              <a:gd name="connsiteY30" fmla="*/ 230793 h 323799"/>
              <a:gd name="connsiteX31" fmla="*/ 152400 w 255631"/>
              <a:gd name="connsiteY31" fmla="*/ 280215 h 323799"/>
              <a:gd name="connsiteX32" fmla="*/ 152400 w 255631"/>
              <a:gd name="connsiteY32" fmla="*/ 230793 h 323799"/>
              <a:gd name="connsiteX33" fmla="*/ 102978 w 255631"/>
              <a:gd name="connsiteY33" fmla="*/ 280215 h 32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631" h="323799">
                <a:moveTo>
                  <a:pt x="213751" y="94456"/>
                </a:moveTo>
                <a:cubicBezTo>
                  <a:pt x="213751" y="94456"/>
                  <a:pt x="213751" y="113203"/>
                  <a:pt x="212047" y="137062"/>
                </a:cubicBezTo>
                <a:cubicBezTo>
                  <a:pt x="210343" y="183075"/>
                  <a:pt x="172850" y="184779"/>
                  <a:pt x="172850" y="184779"/>
                </a:cubicBezTo>
                <a:cubicBezTo>
                  <a:pt x="92752" y="184779"/>
                  <a:pt x="92752" y="184779"/>
                  <a:pt x="92752" y="184779"/>
                </a:cubicBezTo>
                <a:cubicBezTo>
                  <a:pt x="92752" y="184779"/>
                  <a:pt x="68893" y="184779"/>
                  <a:pt x="55260" y="196709"/>
                </a:cubicBezTo>
                <a:cubicBezTo>
                  <a:pt x="41626" y="208638"/>
                  <a:pt x="38218" y="223976"/>
                  <a:pt x="38218" y="234201"/>
                </a:cubicBezTo>
                <a:cubicBezTo>
                  <a:pt x="38218" y="242722"/>
                  <a:pt x="38218" y="242722"/>
                  <a:pt x="38218" y="242722"/>
                </a:cubicBezTo>
                <a:moveTo>
                  <a:pt x="242722" y="123428"/>
                </a:moveTo>
                <a:cubicBezTo>
                  <a:pt x="213751" y="94456"/>
                  <a:pt x="213751" y="94456"/>
                  <a:pt x="213751" y="94456"/>
                </a:cubicBezTo>
                <a:cubicBezTo>
                  <a:pt x="184779" y="123428"/>
                  <a:pt x="184779" y="123428"/>
                  <a:pt x="184779" y="123428"/>
                </a:cubicBezTo>
                <a:moveTo>
                  <a:pt x="14359" y="297257"/>
                </a:moveTo>
                <a:cubicBezTo>
                  <a:pt x="14359" y="310891"/>
                  <a:pt x="26288" y="322820"/>
                  <a:pt x="39922" y="322820"/>
                </a:cubicBezTo>
                <a:cubicBezTo>
                  <a:pt x="53556" y="322820"/>
                  <a:pt x="65485" y="310891"/>
                  <a:pt x="65485" y="297257"/>
                </a:cubicBezTo>
                <a:cubicBezTo>
                  <a:pt x="65485" y="283623"/>
                  <a:pt x="51851" y="271694"/>
                  <a:pt x="38218" y="271694"/>
                </a:cubicBezTo>
                <a:cubicBezTo>
                  <a:pt x="24584" y="271694"/>
                  <a:pt x="14359" y="283623"/>
                  <a:pt x="14359" y="297257"/>
                </a:cubicBezTo>
                <a:lnTo>
                  <a:pt x="14359" y="297257"/>
                </a:lnTo>
                <a:close/>
                <a:moveTo>
                  <a:pt x="193301" y="39922"/>
                </a:moveTo>
                <a:cubicBezTo>
                  <a:pt x="193301" y="53556"/>
                  <a:pt x="205230" y="65485"/>
                  <a:pt x="218864" y="65485"/>
                </a:cubicBezTo>
                <a:cubicBezTo>
                  <a:pt x="232497" y="65485"/>
                  <a:pt x="242722" y="53556"/>
                  <a:pt x="242722" y="39922"/>
                </a:cubicBezTo>
                <a:cubicBezTo>
                  <a:pt x="242722" y="26288"/>
                  <a:pt x="230793" y="14359"/>
                  <a:pt x="217159" y="14359"/>
                </a:cubicBezTo>
                <a:cubicBezTo>
                  <a:pt x="203526" y="14359"/>
                  <a:pt x="193301" y="26288"/>
                  <a:pt x="193301" y="39922"/>
                </a:cubicBezTo>
                <a:lnTo>
                  <a:pt x="193301" y="39922"/>
                </a:lnTo>
                <a:close/>
                <a:moveTo>
                  <a:pt x="77414" y="106386"/>
                </a:moveTo>
                <a:cubicBezTo>
                  <a:pt x="126836" y="155808"/>
                  <a:pt x="126836" y="155808"/>
                  <a:pt x="126836" y="155808"/>
                </a:cubicBezTo>
                <a:moveTo>
                  <a:pt x="128541" y="106386"/>
                </a:moveTo>
                <a:cubicBezTo>
                  <a:pt x="77414" y="155808"/>
                  <a:pt x="77414" y="155808"/>
                  <a:pt x="77414" y="155808"/>
                </a:cubicBezTo>
                <a:moveTo>
                  <a:pt x="195005" y="208638"/>
                </a:moveTo>
                <a:cubicBezTo>
                  <a:pt x="244427" y="258060"/>
                  <a:pt x="244427" y="258060"/>
                  <a:pt x="244427" y="258060"/>
                </a:cubicBezTo>
                <a:moveTo>
                  <a:pt x="244427" y="208638"/>
                </a:moveTo>
                <a:cubicBezTo>
                  <a:pt x="195005" y="258060"/>
                  <a:pt x="195005" y="258060"/>
                  <a:pt x="195005" y="258060"/>
                </a:cubicBezTo>
                <a:moveTo>
                  <a:pt x="102978" y="230793"/>
                </a:moveTo>
                <a:cubicBezTo>
                  <a:pt x="152400" y="280215"/>
                  <a:pt x="152400" y="280215"/>
                  <a:pt x="152400" y="280215"/>
                </a:cubicBezTo>
                <a:moveTo>
                  <a:pt x="152400" y="230793"/>
                </a:moveTo>
                <a:cubicBezTo>
                  <a:pt x="102978" y="280215"/>
                  <a:pt x="102978" y="280215"/>
                  <a:pt x="102978" y="280215"/>
                </a:cubicBezTo>
              </a:path>
            </a:pathLst>
          </a:custGeom>
          <a:noFill/>
          <a:ln w="1587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29B42B4F-4447-46B1-98A3-C246F04DC5EC}"/>
              </a:ext>
            </a:extLst>
          </p:cNvPr>
          <p:cNvGrpSpPr/>
          <p:nvPr/>
        </p:nvGrpSpPr>
        <p:grpSpPr>
          <a:xfrm>
            <a:off x="2343674" y="4965692"/>
            <a:ext cx="800428" cy="599961"/>
            <a:chOff x="3085783" y="2422398"/>
            <a:chExt cx="1069989" cy="802011"/>
          </a:xfrm>
        </p:grpSpPr>
        <p:sp>
          <p:nvSpPr>
            <p:cNvPr id="182" name="server">
              <a:extLst>
                <a:ext uri="{FF2B5EF4-FFF2-40B4-BE49-F238E27FC236}">
                  <a16:creationId xmlns:a16="http://schemas.microsoft.com/office/drawing/2014/main" id="{83B8A4F3-27D6-4435-9720-13241C785568}"/>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monitor">
              <a:extLst>
                <a:ext uri="{FF2B5EF4-FFF2-40B4-BE49-F238E27FC236}">
                  <a16:creationId xmlns:a16="http://schemas.microsoft.com/office/drawing/2014/main" id="{CBCB6B79-EFD3-4EF0-8D91-E27840A5D11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binary">
              <a:extLst>
                <a:ext uri="{FF2B5EF4-FFF2-40B4-BE49-F238E27FC236}">
                  <a16:creationId xmlns:a16="http://schemas.microsoft.com/office/drawing/2014/main" id="{CA742F8D-7141-4547-B545-8DB53F22B983}"/>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CD9EC658-E7A1-44E1-A141-B9D21590B8CA}"/>
              </a:ext>
            </a:extLst>
          </p:cNvPr>
          <p:cNvSpPr/>
          <p:nvPr/>
        </p:nvSpPr>
        <p:spPr bwMode="auto">
          <a:xfrm>
            <a:off x="3090363" y="3335892"/>
            <a:ext cx="5578840"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Shield_EA18">
            <a:extLst>
              <a:ext uri="{FF2B5EF4-FFF2-40B4-BE49-F238E27FC236}">
                <a16:creationId xmlns:a16="http://schemas.microsoft.com/office/drawing/2014/main" id="{FAF39191-9419-490B-8E74-7A062F6AD6A0}"/>
              </a:ext>
            </a:extLst>
          </p:cNvPr>
          <p:cNvSpPr>
            <a:spLocks noChangeAspect="1"/>
          </p:cNvSpPr>
          <p:nvPr/>
        </p:nvSpPr>
        <p:spPr bwMode="auto">
          <a:xfrm>
            <a:off x="2952374" y="5284579"/>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6D8CC1BE-8B87-47CB-9157-AE0EDB9A0DF3}"/>
              </a:ext>
            </a:extLst>
          </p:cNvPr>
          <p:cNvGrpSpPr/>
          <p:nvPr/>
        </p:nvGrpSpPr>
        <p:grpSpPr>
          <a:xfrm>
            <a:off x="6096000" y="5055593"/>
            <a:ext cx="1021053" cy="510060"/>
            <a:chOff x="6485702" y="5125103"/>
            <a:chExt cx="1021053" cy="510060"/>
          </a:xfrm>
        </p:grpSpPr>
        <p:sp>
          <p:nvSpPr>
            <p:cNvPr id="149" name="Tablet_E70A">
              <a:extLst>
                <a:ext uri="{FF2B5EF4-FFF2-40B4-BE49-F238E27FC236}">
                  <a16:creationId xmlns:a16="http://schemas.microsoft.com/office/drawing/2014/main" id="{D000E876-14CC-4BC1-B8AD-2B859A9A4240}"/>
                </a:ext>
              </a:extLst>
            </p:cNvPr>
            <p:cNvSpPr>
              <a:spLocks noChangeAspect="1" noEditPoints="1"/>
            </p:cNvSpPr>
            <p:nvPr/>
          </p:nvSpPr>
          <p:spPr bwMode="auto">
            <a:xfrm>
              <a:off x="6485702" y="5217743"/>
              <a:ext cx="435738" cy="31987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Laptop_E770">
              <a:extLst>
                <a:ext uri="{FF2B5EF4-FFF2-40B4-BE49-F238E27FC236}">
                  <a16:creationId xmlns:a16="http://schemas.microsoft.com/office/drawing/2014/main" id="{0A33D3BB-5B14-4233-AE0C-029AB0737EED}"/>
                </a:ext>
              </a:extLst>
            </p:cNvPr>
            <p:cNvSpPr>
              <a:spLocks noChangeAspect="1" noEditPoints="1"/>
            </p:cNvSpPr>
            <p:nvPr/>
          </p:nvSpPr>
          <p:spPr bwMode="auto">
            <a:xfrm>
              <a:off x="6742365" y="5125103"/>
              <a:ext cx="764390" cy="5100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CellPhone_E8EA">
              <a:extLst>
                <a:ext uri="{FF2B5EF4-FFF2-40B4-BE49-F238E27FC236}">
                  <a16:creationId xmlns:a16="http://schemas.microsoft.com/office/drawing/2014/main" id="{B8BC369D-5B95-4884-A9D8-684A22283734}"/>
                </a:ext>
              </a:extLst>
            </p:cNvPr>
            <p:cNvSpPr>
              <a:spLocks noChangeAspect="1" noEditPoints="1"/>
            </p:cNvSpPr>
            <p:nvPr/>
          </p:nvSpPr>
          <p:spPr bwMode="auto">
            <a:xfrm>
              <a:off x="7323842" y="5329268"/>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globe_2">
              <a:extLst>
                <a:ext uri="{FF2B5EF4-FFF2-40B4-BE49-F238E27FC236}">
                  <a16:creationId xmlns:a16="http://schemas.microsoft.com/office/drawing/2014/main" id="{799683E6-FC57-4EC0-BDBE-407C5AF8F14D}"/>
                </a:ext>
              </a:extLst>
            </p:cNvPr>
            <p:cNvSpPr>
              <a:spLocks noChangeAspect="1" noEditPoints="1"/>
            </p:cNvSpPr>
            <p:nvPr/>
          </p:nvSpPr>
          <p:spPr bwMode="auto">
            <a:xfrm>
              <a:off x="6986229" y="5166152"/>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1C530CEA-08D5-48CE-9B80-E9C3D80E1259}"/>
              </a:ext>
            </a:extLst>
          </p:cNvPr>
          <p:cNvGrpSpPr/>
          <p:nvPr/>
        </p:nvGrpSpPr>
        <p:grpSpPr>
          <a:xfrm>
            <a:off x="7233288" y="4513814"/>
            <a:ext cx="694140" cy="1051839"/>
            <a:chOff x="9585433" y="1937896"/>
            <a:chExt cx="694140" cy="1051839"/>
          </a:xfrm>
        </p:grpSpPr>
        <p:grpSp>
          <p:nvGrpSpPr>
            <p:cNvPr id="157" name="Group 156">
              <a:extLst>
                <a:ext uri="{FF2B5EF4-FFF2-40B4-BE49-F238E27FC236}">
                  <a16:creationId xmlns:a16="http://schemas.microsoft.com/office/drawing/2014/main" id="{88787ADA-29FC-4F2D-914F-0EB50DE8E3B5}"/>
                </a:ext>
              </a:extLst>
            </p:cNvPr>
            <p:cNvGrpSpPr/>
            <p:nvPr/>
          </p:nvGrpSpPr>
          <p:grpSpPr>
            <a:xfrm>
              <a:off x="9585433" y="2180306"/>
              <a:ext cx="694140" cy="809429"/>
              <a:chOff x="1926886" y="2103955"/>
              <a:chExt cx="691734" cy="806623"/>
            </a:xfrm>
          </p:grpSpPr>
          <p:pic>
            <p:nvPicPr>
              <p:cNvPr id="160" name="Graphic 159">
                <a:extLst>
                  <a:ext uri="{FF2B5EF4-FFF2-40B4-BE49-F238E27FC236}">
                    <a16:creationId xmlns:a16="http://schemas.microsoft.com/office/drawing/2014/main" id="{E930E612-494D-4337-B10C-74EB39208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161" name="Freeform 5">
                <a:extLst>
                  <a:ext uri="{FF2B5EF4-FFF2-40B4-BE49-F238E27FC236}">
                    <a16:creationId xmlns:a16="http://schemas.microsoft.com/office/drawing/2014/main" id="{08A92AD1-4B50-4ABD-BB25-1A5D989C014F}"/>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8">
                <a:extLst>
                  <a:ext uri="{FF2B5EF4-FFF2-40B4-BE49-F238E27FC236}">
                    <a16:creationId xmlns:a16="http://schemas.microsoft.com/office/drawing/2014/main" id="{FE318F10-424B-41D7-8061-EEE88601E40F}"/>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9">
                <a:extLst>
                  <a:ext uri="{FF2B5EF4-FFF2-40B4-BE49-F238E27FC236}">
                    <a16:creationId xmlns:a16="http://schemas.microsoft.com/office/drawing/2014/main" id="{4182AF3D-B81B-411D-B581-00EF504456B8}"/>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CBB13B67-E07D-4C4D-88C0-E80858B9E59A}"/>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11">
                <a:extLst>
                  <a:ext uri="{FF2B5EF4-FFF2-40B4-BE49-F238E27FC236}">
                    <a16:creationId xmlns:a16="http://schemas.microsoft.com/office/drawing/2014/main" id="{ADC0B8E1-185C-4169-84DC-1098840BD18C}"/>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8" name="baloon">
              <a:extLst>
                <a:ext uri="{FF2B5EF4-FFF2-40B4-BE49-F238E27FC236}">
                  <a16:creationId xmlns:a16="http://schemas.microsoft.com/office/drawing/2014/main" id="{A89FC762-C6DB-42FE-8C63-045C0497CBCF}"/>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9" name="Graphic 158">
              <a:extLst>
                <a:ext uri="{FF2B5EF4-FFF2-40B4-BE49-F238E27FC236}">
                  <a16:creationId xmlns:a16="http://schemas.microsoft.com/office/drawing/2014/main" id="{5D17C296-1B43-44A9-937E-B349A1FCA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53654" y="1937896"/>
              <a:ext cx="168822" cy="363617"/>
            </a:xfrm>
            <a:prstGeom prst="rect">
              <a:avLst/>
            </a:prstGeom>
          </p:spPr>
        </p:pic>
      </p:grpSp>
      <p:sp>
        <p:nvSpPr>
          <p:cNvPr id="156" name="TextBox 155">
            <a:extLst>
              <a:ext uri="{FF2B5EF4-FFF2-40B4-BE49-F238E27FC236}">
                <a16:creationId xmlns:a16="http://schemas.microsoft.com/office/drawing/2014/main" id="{A2014307-5032-403E-AEAB-3C51D181BA1A}"/>
              </a:ext>
            </a:extLst>
          </p:cNvPr>
          <p:cNvSpPr txBox="1"/>
          <p:nvPr/>
        </p:nvSpPr>
        <p:spPr>
          <a:xfrm>
            <a:off x="6186465" y="5642647"/>
            <a:ext cx="18826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 / Production</a:t>
            </a:r>
          </a:p>
        </p:txBody>
      </p:sp>
      <p:sp>
        <p:nvSpPr>
          <p:cNvPr id="154" name="Oval 153">
            <a:extLst>
              <a:ext uri="{FF2B5EF4-FFF2-40B4-BE49-F238E27FC236}">
                <a16:creationId xmlns:a16="http://schemas.microsoft.com/office/drawing/2014/main" id="{0154D02F-ACC9-4DD7-8D23-6396BD9F521F}"/>
              </a:ext>
            </a:extLst>
          </p:cNvPr>
          <p:cNvSpPr/>
          <p:nvPr/>
        </p:nvSpPr>
        <p:spPr bwMode="auto">
          <a:xfrm>
            <a:off x="7074630" y="5967738"/>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Shield_EA18">
            <a:extLst>
              <a:ext uri="{FF2B5EF4-FFF2-40B4-BE49-F238E27FC236}">
                <a16:creationId xmlns:a16="http://schemas.microsoft.com/office/drawing/2014/main" id="{56A401AB-E18D-46E7-BE98-DDD6A7C18E0C}"/>
              </a:ext>
            </a:extLst>
          </p:cNvPr>
          <p:cNvSpPr>
            <a:spLocks noChangeAspect="1"/>
          </p:cNvSpPr>
          <p:nvPr/>
        </p:nvSpPr>
        <p:spPr bwMode="auto">
          <a:xfrm>
            <a:off x="6550790" y="5161132"/>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Shield_EA18">
            <a:extLst>
              <a:ext uri="{FF2B5EF4-FFF2-40B4-BE49-F238E27FC236}">
                <a16:creationId xmlns:a16="http://schemas.microsoft.com/office/drawing/2014/main" id="{0645E636-B59C-4C1B-8DFA-4FAB2B98015E}"/>
              </a:ext>
            </a:extLst>
          </p:cNvPr>
          <p:cNvSpPr>
            <a:spLocks noChangeAspect="1"/>
          </p:cNvSpPr>
          <p:nvPr/>
        </p:nvSpPr>
        <p:spPr bwMode="auto">
          <a:xfrm rot="222149">
            <a:off x="7423894" y="5303796"/>
            <a:ext cx="125018"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a:scene3d>
            <a:camera prst="isometricOffAxis2Left"/>
            <a:lightRig rig="threePt" dir="t"/>
          </a:scene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EE4926E8-C124-480C-962D-CCAF6A0DBD0F}"/>
              </a:ext>
            </a:extLst>
          </p:cNvPr>
          <p:cNvCxnSpPr>
            <a:cxnSpLocks/>
            <a:stCxn id="69" idx="2"/>
          </p:cNvCxnSpPr>
          <p:nvPr/>
        </p:nvCxnSpPr>
        <p:spPr>
          <a:xfrm>
            <a:off x="6478000" y="3215923"/>
            <a:ext cx="0" cy="120489"/>
          </a:xfrm>
          <a:prstGeom prst="line">
            <a:avLst/>
          </a:prstGeom>
          <a:ln w="34925">
            <a:solidFill>
              <a:schemeClr val="accent3"/>
            </a:solidFill>
            <a:headEnd type="none"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C1FFF0-499F-4584-815F-1A91F50E50D5}"/>
              </a:ext>
            </a:extLst>
          </p:cNvPr>
          <p:cNvCxnSpPr>
            <a:cxnSpLocks/>
          </p:cNvCxnSpPr>
          <p:nvPr/>
        </p:nvCxnSpPr>
        <p:spPr>
          <a:xfrm>
            <a:off x="3231356" y="5428310"/>
            <a:ext cx="2788920" cy="0"/>
          </a:xfrm>
          <a:prstGeom prst="line">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1" name="TextBox 140">
            <a:extLst>
              <a:ext uri="{FF2B5EF4-FFF2-40B4-BE49-F238E27FC236}">
                <a16:creationId xmlns:a16="http://schemas.microsoft.com/office/drawing/2014/main" id="{AAC0B6D7-8363-45F4-A62D-AA383CAF2232}"/>
              </a:ext>
            </a:extLst>
          </p:cNvPr>
          <p:cNvSpPr txBox="1"/>
          <p:nvPr/>
        </p:nvSpPr>
        <p:spPr>
          <a:xfrm>
            <a:off x="3663630" y="5286525"/>
            <a:ext cx="1953204" cy="2835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Embedding security expertise and dynamic + static testing in process required for success</a:t>
            </a:r>
          </a:p>
        </p:txBody>
      </p:sp>
      <p:sp>
        <p:nvSpPr>
          <p:cNvPr id="5" name="TextBox 4">
            <a:extLst>
              <a:ext uri="{FF2B5EF4-FFF2-40B4-BE49-F238E27FC236}">
                <a16:creationId xmlns:a16="http://schemas.microsoft.com/office/drawing/2014/main" id="{62FDC411-D54D-4BEF-906E-DD75B79CB6EC}"/>
              </a:ext>
            </a:extLst>
          </p:cNvPr>
          <p:cNvSpPr txBox="1"/>
          <p:nvPr/>
        </p:nvSpPr>
        <p:spPr>
          <a:xfrm>
            <a:off x="5154621" y="3518756"/>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103" name="TextBox 102">
            <a:extLst>
              <a:ext uri="{FF2B5EF4-FFF2-40B4-BE49-F238E27FC236}">
                <a16:creationId xmlns:a16="http://schemas.microsoft.com/office/drawing/2014/main" id="{85590B71-53CE-45C8-8C65-EEE030E3DBDA}"/>
              </a:ext>
            </a:extLst>
          </p:cNvPr>
          <p:cNvSpPr txBox="1"/>
          <p:nvPr/>
        </p:nvSpPr>
        <p:spPr>
          <a:xfrm>
            <a:off x="4737805" y="6181811"/>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6" name="Rectangle 5">
            <a:extLst>
              <a:ext uri="{FF2B5EF4-FFF2-40B4-BE49-F238E27FC236}">
                <a16:creationId xmlns:a16="http://schemas.microsoft.com/office/drawing/2014/main" id="{C5B5A59B-034C-4CE3-8ADC-8DF410CE8142}"/>
              </a:ext>
            </a:extLst>
          </p:cNvPr>
          <p:cNvSpPr/>
          <p:nvPr/>
        </p:nvSpPr>
        <p:spPr bwMode="auto">
          <a:xfrm>
            <a:off x="2462213" y="4096035"/>
            <a:ext cx="4231566" cy="369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Quality and Security risk mitigated by rapidly release of fixes</a:t>
            </a:r>
          </a:p>
        </p:txBody>
      </p:sp>
      <mc:AlternateContent xmlns:mc="http://schemas.openxmlformats.org/markup-compatibility/2006" xmlns:pslz="http://schemas.microsoft.com/office/powerpoint/2016/slidezoom">
        <mc:Choice Requires="pslz">
          <p:graphicFrame>
            <p:nvGraphicFramePr>
              <p:cNvPr id="109" name="Slide Zoom 108">
                <a:extLst>
                  <a:ext uri="{FF2B5EF4-FFF2-40B4-BE49-F238E27FC236}">
                    <a16:creationId xmlns:a16="http://schemas.microsoft.com/office/drawing/2014/main" id="{48D6FED4-69E0-4A48-B1A2-47803AEF9D7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9" name="Slide Zoom 108">
                <a:extLst>
                  <a:ext uri="{FF2B5EF4-FFF2-40B4-BE49-F238E27FC236}">
                    <a16:creationId xmlns:a16="http://schemas.microsoft.com/office/drawing/2014/main" id="{48D6FED4-69E0-4A48-B1A2-47803AEF9D79}"/>
                  </a:ext>
                </a:extLst>
              </p:cNvPr>
              <p:cNvPicPr>
                <a:picLocks noGrp="1" noRot="1" noChangeAspect="1" noMove="1" noResize="1" noEditPoints="1" noAdjustHandles="1" noChangeArrowheads="1" noChangeShapeType="1"/>
              </p:cNvPicPr>
              <p:nvPr/>
            </p:nvPicPr>
            <p:blipFill>
              <a:blip r:embed="rId10"/>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14" name="TextBox 113">
            <a:extLst>
              <a:ext uri="{FF2B5EF4-FFF2-40B4-BE49-F238E27FC236}">
                <a16:creationId xmlns:a16="http://schemas.microsoft.com/office/drawing/2014/main" id="{181D1EB9-2C87-4A15-9665-8B6DCE88F52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15" name="arrow_15_bidi">
            <a:extLst>
              <a:ext uri="{FF2B5EF4-FFF2-40B4-BE49-F238E27FC236}">
                <a16:creationId xmlns:a16="http://schemas.microsoft.com/office/drawing/2014/main" id="{496DF0CD-FF3E-4BF0-8DEF-581B406DF7CF}"/>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28320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799;p520">
            <a:extLst>
              <a:ext uri="{FF2B5EF4-FFF2-40B4-BE49-F238E27FC236}">
                <a16:creationId xmlns:a16="http://schemas.microsoft.com/office/drawing/2014/main" id="{CED5989A-AD37-45EF-A027-00B559AC5B0E}"/>
              </a:ext>
            </a:extLst>
          </p:cNvPr>
          <p:cNvSpPr txBox="1">
            <a:spLocks/>
          </p:cNvSpPr>
          <p:nvPr/>
        </p:nvSpPr>
        <p:spPr>
          <a:xfrm>
            <a:off x="588263" y="486527"/>
            <a:ext cx="5784544" cy="492443"/>
          </a:xfrm>
          <a:prstGeom prst="rect">
            <a:avLst/>
          </a:prstGeom>
        </p:spPr>
        <p:txBody>
          <a:bodyPr spcFirstLastPara="1" wrap="square" lIns="25400" tIns="25400" rIns="25400" bIns="25400" anchor="t" anchorCtr="0">
            <a:no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Securing DevOps:</a:t>
            </a:r>
            <a:br>
              <a:rPr lang="en-US"/>
            </a:br>
            <a:r>
              <a:rPr lang="en-US" sz="2800"/>
              <a:t>Integrate security into the process</a:t>
            </a:r>
            <a:endParaRPr lang="en-US"/>
          </a:p>
        </p:txBody>
      </p:sp>
      <p:sp>
        <p:nvSpPr>
          <p:cNvPr id="15" name="Freeform 16">
            <a:extLst>
              <a:ext uri="{FF2B5EF4-FFF2-40B4-BE49-F238E27FC236}">
                <a16:creationId xmlns:a16="http://schemas.microsoft.com/office/drawing/2014/main" id="{763F0BD3-CADE-490B-9421-6E3D28CD9B92}"/>
              </a:ext>
            </a:extLst>
          </p:cNvPr>
          <p:cNvSpPr>
            <a:spLocks/>
          </p:cNvSpPr>
          <p:nvPr/>
        </p:nvSpPr>
        <p:spPr bwMode="auto">
          <a:xfrm>
            <a:off x="8566835" y="3680942"/>
            <a:ext cx="2413412" cy="1831866"/>
          </a:xfrm>
          <a:custGeom>
            <a:avLst/>
            <a:gdLst>
              <a:gd name="T0" fmla="*/ 568 w 568"/>
              <a:gd name="T1" fmla="*/ 0 h 431"/>
              <a:gd name="T2" fmla="*/ 507 w 568"/>
              <a:gd name="T3" fmla="*/ 38 h 431"/>
              <a:gd name="T4" fmla="*/ 493 w 568"/>
              <a:gd name="T5" fmla="*/ 41 h 431"/>
              <a:gd name="T6" fmla="*/ 479 w 568"/>
              <a:gd name="T7" fmla="*/ 37 h 431"/>
              <a:gd name="T8" fmla="*/ 435 w 568"/>
              <a:gd name="T9" fmla="*/ 8 h 431"/>
              <a:gd name="T10" fmla="*/ 80 w 568"/>
              <a:gd name="T11" fmla="*/ 300 h 431"/>
              <a:gd name="T12" fmla="*/ 37 w 568"/>
              <a:gd name="T13" fmla="*/ 298 h 431"/>
              <a:gd name="T14" fmla="*/ 1 w 568"/>
              <a:gd name="T15" fmla="*/ 354 h 431"/>
              <a:gd name="T16" fmla="*/ 1 w 568"/>
              <a:gd name="T17" fmla="*/ 357 h 431"/>
              <a:gd name="T18" fmla="*/ 45 w 568"/>
              <a:gd name="T19" fmla="*/ 430 h 431"/>
              <a:gd name="T20" fmla="*/ 80 w 568"/>
              <a:gd name="T21" fmla="*/ 431 h 431"/>
              <a:gd name="T22" fmla="*/ 568 w 56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431">
                <a:moveTo>
                  <a:pt x="568" y="0"/>
                </a:moveTo>
                <a:cubicBezTo>
                  <a:pt x="507" y="38"/>
                  <a:pt x="507" y="38"/>
                  <a:pt x="507" y="38"/>
                </a:cubicBezTo>
                <a:cubicBezTo>
                  <a:pt x="503" y="40"/>
                  <a:pt x="498" y="41"/>
                  <a:pt x="493" y="41"/>
                </a:cubicBezTo>
                <a:cubicBezTo>
                  <a:pt x="488" y="41"/>
                  <a:pt x="483" y="40"/>
                  <a:pt x="479" y="37"/>
                </a:cubicBezTo>
                <a:cubicBezTo>
                  <a:pt x="435" y="8"/>
                  <a:pt x="435" y="8"/>
                  <a:pt x="435" y="8"/>
                </a:cubicBezTo>
                <a:cubicBezTo>
                  <a:pt x="402" y="175"/>
                  <a:pt x="256" y="300"/>
                  <a:pt x="80" y="300"/>
                </a:cubicBezTo>
                <a:cubicBezTo>
                  <a:pt x="65" y="300"/>
                  <a:pt x="51" y="299"/>
                  <a:pt x="37" y="298"/>
                </a:cubicBezTo>
                <a:cubicBezTo>
                  <a:pt x="1" y="354"/>
                  <a:pt x="1" y="354"/>
                  <a:pt x="1" y="354"/>
                </a:cubicBezTo>
                <a:cubicBezTo>
                  <a:pt x="0" y="355"/>
                  <a:pt x="0" y="356"/>
                  <a:pt x="1" y="357"/>
                </a:cubicBezTo>
                <a:cubicBezTo>
                  <a:pt x="45" y="430"/>
                  <a:pt x="45" y="430"/>
                  <a:pt x="45" y="430"/>
                </a:cubicBezTo>
                <a:cubicBezTo>
                  <a:pt x="57" y="431"/>
                  <a:pt x="68" y="431"/>
                  <a:pt x="80" y="431"/>
                </a:cubicBezTo>
                <a:cubicBezTo>
                  <a:pt x="331" y="431"/>
                  <a:pt x="538" y="243"/>
                  <a:pt x="568" y="0"/>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6" name="Freeform 17">
            <a:extLst>
              <a:ext uri="{FF2B5EF4-FFF2-40B4-BE49-F238E27FC236}">
                <a16:creationId xmlns:a16="http://schemas.microsoft.com/office/drawing/2014/main" id="{7AB997BA-C82C-411D-8A36-4E6B648D5A76}"/>
              </a:ext>
            </a:extLst>
          </p:cNvPr>
          <p:cNvSpPr>
            <a:spLocks/>
          </p:cNvSpPr>
          <p:nvPr/>
        </p:nvSpPr>
        <p:spPr bwMode="auto">
          <a:xfrm>
            <a:off x="9175519" y="1348946"/>
            <a:ext cx="1822174" cy="2409533"/>
          </a:xfrm>
          <a:custGeom>
            <a:avLst/>
            <a:gdLst>
              <a:gd name="T0" fmla="*/ 35 w 429"/>
              <a:gd name="T1" fmla="*/ 86 h 567"/>
              <a:gd name="T2" fmla="*/ 4 w 429"/>
              <a:gd name="T3" fmla="*/ 133 h 567"/>
              <a:gd name="T4" fmla="*/ 298 w 429"/>
              <a:gd name="T5" fmla="*/ 488 h 567"/>
              <a:gd name="T6" fmla="*/ 296 w 429"/>
              <a:gd name="T7" fmla="*/ 531 h 567"/>
              <a:gd name="T8" fmla="*/ 349 w 429"/>
              <a:gd name="T9" fmla="*/ 566 h 567"/>
              <a:gd name="T10" fmla="*/ 352 w 429"/>
              <a:gd name="T11" fmla="*/ 566 h 567"/>
              <a:gd name="T12" fmla="*/ 428 w 429"/>
              <a:gd name="T13" fmla="*/ 519 h 567"/>
              <a:gd name="T14" fmla="*/ 429 w 429"/>
              <a:gd name="T15" fmla="*/ 488 h 567"/>
              <a:gd name="T16" fmla="*/ 0 w 429"/>
              <a:gd name="T17" fmla="*/ 0 h 567"/>
              <a:gd name="T18" fmla="*/ 35 w 429"/>
              <a:gd name="T19" fmla="*/ 57 h 567"/>
              <a:gd name="T20" fmla="*/ 35 w 429"/>
              <a:gd name="T21" fmla="*/ 8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567">
                <a:moveTo>
                  <a:pt x="35" y="86"/>
                </a:moveTo>
                <a:cubicBezTo>
                  <a:pt x="4" y="133"/>
                  <a:pt x="4" y="133"/>
                  <a:pt x="4" y="133"/>
                </a:cubicBezTo>
                <a:cubicBezTo>
                  <a:pt x="172" y="164"/>
                  <a:pt x="298" y="311"/>
                  <a:pt x="298" y="488"/>
                </a:cubicBezTo>
                <a:cubicBezTo>
                  <a:pt x="298" y="503"/>
                  <a:pt x="297" y="517"/>
                  <a:pt x="296" y="531"/>
                </a:cubicBezTo>
                <a:cubicBezTo>
                  <a:pt x="349" y="566"/>
                  <a:pt x="349" y="566"/>
                  <a:pt x="349" y="566"/>
                </a:cubicBezTo>
                <a:cubicBezTo>
                  <a:pt x="350" y="567"/>
                  <a:pt x="351" y="567"/>
                  <a:pt x="352" y="566"/>
                </a:cubicBezTo>
                <a:cubicBezTo>
                  <a:pt x="428" y="519"/>
                  <a:pt x="428" y="519"/>
                  <a:pt x="428" y="519"/>
                </a:cubicBezTo>
                <a:cubicBezTo>
                  <a:pt x="429" y="509"/>
                  <a:pt x="429" y="499"/>
                  <a:pt x="429" y="488"/>
                </a:cubicBezTo>
                <a:cubicBezTo>
                  <a:pt x="429" y="238"/>
                  <a:pt x="242" y="31"/>
                  <a:pt x="0" y="0"/>
                </a:cubicBezTo>
                <a:cubicBezTo>
                  <a:pt x="35" y="57"/>
                  <a:pt x="35" y="57"/>
                  <a:pt x="35" y="57"/>
                </a:cubicBezTo>
                <a:cubicBezTo>
                  <a:pt x="41" y="66"/>
                  <a:pt x="41" y="77"/>
                  <a:pt x="35" y="8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7" name="Freeform 18">
            <a:extLst>
              <a:ext uri="{FF2B5EF4-FFF2-40B4-BE49-F238E27FC236}">
                <a16:creationId xmlns:a16="http://schemas.microsoft.com/office/drawing/2014/main" id="{014627D7-654B-4EAE-927C-0ED65DFDE9E8}"/>
              </a:ext>
            </a:extLst>
          </p:cNvPr>
          <p:cNvSpPr>
            <a:spLocks/>
          </p:cNvSpPr>
          <p:nvPr/>
        </p:nvSpPr>
        <p:spPr bwMode="auto">
          <a:xfrm>
            <a:off x="6833831" y="1331501"/>
            <a:ext cx="2405658" cy="1826051"/>
          </a:xfrm>
          <a:custGeom>
            <a:avLst/>
            <a:gdLst>
              <a:gd name="T0" fmla="*/ 84 w 566"/>
              <a:gd name="T1" fmla="*/ 396 h 430"/>
              <a:gd name="T2" fmla="*/ 132 w 566"/>
              <a:gd name="T3" fmla="*/ 427 h 430"/>
              <a:gd name="T4" fmla="*/ 488 w 566"/>
              <a:gd name="T5" fmla="*/ 131 h 430"/>
              <a:gd name="T6" fmla="*/ 529 w 566"/>
              <a:gd name="T7" fmla="*/ 133 h 430"/>
              <a:gd name="T8" fmla="*/ 566 w 566"/>
              <a:gd name="T9" fmla="*/ 76 h 430"/>
              <a:gd name="T10" fmla="*/ 566 w 566"/>
              <a:gd name="T11" fmla="*/ 74 h 430"/>
              <a:gd name="T12" fmla="*/ 521 w 566"/>
              <a:gd name="T13" fmla="*/ 1 h 430"/>
              <a:gd name="T14" fmla="*/ 488 w 566"/>
              <a:gd name="T15" fmla="*/ 0 h 430"/>
              <a:gd name="T16" fmla="*/ 0 w 566"/>
              <a:gd name="T17" fmla="*/ 430 h 430"/>
              <a:gd name="T18" fmla="*/ 55 w 566"/>
              <a:gd name="T19" fmla="*/ 395 h 430"/>
              <a:gd name="T20" fmla="*/ 84 w 566"/>
              <a:gd name="T21" fmla="*/ 39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30">
                <a:moveTo>
                  <a:pt x="84" y="396"/>
                </a:moveTo>
                <a:cubicBezTo>
                  <a:pt x="132" y="427"/>
                  <a:pt x="132" y="427"/>
                  <a:pt x="132" y="427"/>
                </a:cubicBezTo>
                <a:cubicBezTo>
                  <a:pt x="163" y="259"/>
                  <a:pt x="310" y="131"/>
                  <a:pt x="488" y="131"/>
                </a:cubicBezTo>
                <a:cubicBezTo>
                  <a:pt x="502" y="131"/>
                  <a:pt x="516" y="131"/>
                  <a:pt x="529" y="133"/>
                </a:cubicBezTo>
                <a:cubicBezTo>
                  <a:pt x="566" y="76"/>
                  <a:pt x="566" y="76"/>
                  <a:pt x="566" y="76"/>
                </a:cubicBezTo>
                <a:cubicBezTo>
                  <a:pt x="566" y="76"/>
                  <a:pt x="566" y="75"/>
                  <a:pt x="566" y="74"/>
                </a:cubicBezTo>
                <a:cubicBezTo>
                  <a:pt x="521" y="1"/>
                  <a:pt x="521" y="1"/>
                  <a:pt x="521" y="1"/>
                </a:cubicBezTo>
                <a:cubicBezTo>
                  <a:pt x="510" y="0"/>
                  <a:pt x="499" y="0"/>
                  <a:pt x="488" y="0"/>
                </a:cubicBezTo>
                <a:cubicBezTo>
                  <a:pt x="237" y="0"/>
                  <a:pt x="30" y="188"/>
                  <a:pt x="0" y="430"/>
                </a:cubicBezTo>
                <a:cubicBezTo>
                  <a:pt x="55" y="395"/>
                  <a:pt x="55" y="395"/>
                  <a:pt x="55" y="395"/>
                </a:cubicBezTo>
                <a:cubicBezTo>
                  <a:pt x="64" y="390"/>
                  <a:pt x="75" y="390"/>
                  <a:pt x="84" y="39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8" name="Freeform 19">
            <a:extLst>
              <a:ext uri="{FF2B5EF4-FFF2-40B4-BE49-F238E27FC236}">
                <a16:creationId xmlns:a16="http://schemas.microsoft.com/office/drawing/2014/main" id="{06FF8FDA-5870-4FC3-A00A-ECA1558069B9}"/>
              </a:ext>
            </a:extLst>
          </p:cNvPr>
          <p:cNvSpPr>
            <a:spLocks/>
          </p:cNvSpPr>
          <p:nvPr/>
        </p:nvSpPr>
        <p:spPr bwMode="auto">
          <a:xfrm>
            <a:off x="6816384" y="3095520"/>
            <a:ext cx="1814420" cy="2399841"/>
          </a:xfrm>
          <a:custGeom>
            <a:avLst/>
            <a:gdLst>
              <a:gd name="T0" fmla="*/ 392 w 427"/>
              <a:gd name="T1" fmla="*/ 479 h 565"/>
              <a:gd name="T2" fmla="*/ 423 w 427"/>
              <a:gd name="T3" fmla="*/ 432 h 565"/>
              <a:gd name="T4" fmla="*/ 131 w 427"/>
              <a:gd name="T5" fmla="*/ 77 h 565"/>
              <a:gd name="T6" fmla="*/ 133 w 427"/>
              <a:gd name="T7" fmla="*/ 39 h 565"/>
              <a:gd name="T8" fmla="*/ 75 w 427"/>
              <a:gd name="T9" fmla="*/ 1 h 565"/>
              <a:gd name="T10" fmla="*/ 72 w 427"/>
              <a:gd name="T11" fmla="*/ 1 h 565"/>
              <a:gd name="T12" fmla="*/ 1 w 427"/>
              <a:gd name="T13" fmla="*/ 46 h 565"/>
              <a:gd name="T14" fmla="*/ 0 w 427"/>
              <a:gd name="T15" fmla="*/ 77 h 565"/>
              <a:gd name="T16" fmla="*/ 427 w 427"/>
              <a:gd name="T17" fmla="*/ 565 h 565"/>
              <a:gd name="T18" fmla="*/ 392 w 427"/>
              <a:gd name="T19" fmla="*/ 508 h 565"/>
              <a:gd name="T20" fmla="*/ 392 w 427"/>
              <a:gd name="T21" fmla="*/ 47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565">
                <a:moveTo>
                  <a:pt x="392" y="479"/>
                </a:moveTo>
                <a:cubicBezTo>
                  <a:pt x="423" y="432"/>
                  <a:pt x="423" y="432"/>
                  <a:pt x="423" y="432"/>
                </a:cubicBezTo>
                <a:cubicBezTo>
                  <a:pt x="257" y="400"/>
                  <a:pt x="131" y="253"/>
                  <a:pt x="131" y="77"/>
                </a:cubicBezTo>
                <a:cubicBezTo>
                  <a:pt x="131" y="64"/>
                  <a:pt x="131" y="51"/>
                  <a:pt x="133" y="39"/>
                </a:cubicBezTo>
                <a:cubicBezTo>
                  <a:pt x="75" y="1"/>
                  <a:pt x="75" y="1"/>
                  <a:pt x="75" y="1"/>
                </a:cubicBezTo>
                <a:cubicBezTo>
                  <a:pt x="74" y="0"/>
                  <a:pt x="73" y="0"/>
                  <a:pt x="72" y="1"/>
                </a:cubicBezTo>
                <a:cubicBezTo>
                  <a:pt x="1" y="46"/>
                  <a:pt x="1" y="46"/>
                  <a:pt x="1" y="46"/>
                </a:cubicBezTo>
                <a:cubicBezTo>
                  <a:pt x="0" y="56"/>
                  <a:pt x="0" y="66"/>
                  <a:pt x="0" y="77"/>
                </a:cubicBezTo>
                <a:cubicBezTo>
                  <a:pt x="0" y="327"/>
                  <a:pt x="186" y="533"/>
                  <a:pt x="427" y="565"/>
                </a:cubicBezTo>
                <a:cubicBezTo>
                  <a:pt x="392" y="508"/>
                  <a:pt x="392" y="508"/>
                  <a:pt x="392" y="508"/>
                </a:cubicBezTo>
                <a:cubicBezTo>
                  <a:pt x="387" y="499"/>
                  <a:pt x="387" y="488"/>
                  <a:pt x="392" y="479"/>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19" name="Group 18">
            <a:extLst>
              <a:ext uri="{FF2B5EF4-FFF2-40B4-BE49-F238E27FC236}">
                <a16:creationId xmlns:a16="http://schemas.microsoft.com/office/drawing/2014/main" id="{47F857C5-8454-4F3F-9AAC-BE97A423EFD0}"/>
              </a:ext>
            </a:extLst>
          </p:cNvPr>
          <p:cNvGrpSpPr/>
          <p:nvPr/>
        </p:nvGrpSpPr>
        <p:grpSpPr>
          <a:xfrm>
            <a:off x="7157957" y="1682329"/>
            <a:ext cx="3523332" cy="3478717"/>
            <a:chOff x="7763139" y="2262450"/>
            <a:chExt cx="2832523" cy="2796655"/>
          </a:xfrm>
        </p:grpSpPr>
        <p:sp>
          <p:nvSpPr>
            <p:cNvPr id="20" name="TextBox 19">
              <a:extLst>
                <a:ext uri="{FF2B5EF4-FFF2-40B4-BE49-F238E27FC236}">
                  <a16:creationId xmlns:a16="http://schemas.microsoft.com/office/drawing/2014/main" id="{EC2A7E11-85EE-4AEB-8693-A8DAD70F671B}"/>
                </a:ext>
              </a:extLst>
            </p:cNvPr>
            <p:cNvSpPr txBox="1"/>
            <p:nvPr/>
          </p:nvSpPr>
          <p:spPr>
            <a:xfrm rot="19325409">
              <a:off x="7763139" y="2315621"/>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Operate</a:t>
              </a:r>
            </a:p>
          </p:txBody>
        </p:sp>
        <p:sp>
          <p:nvSpPr>
            <p:cNvPr id="21" name="TextBox 20">
              <a:extLst>
                <a:ext uri="{FF2B5EF4-FFF2-40B4-BE49-F238E27FC236}">
                  <a16:creationId xmlns:a16="http://schemas.microsoft.com/office/drawing/2014/main" id="{4D9A75A4-A1EE-4B5A-A8A8-384782802A3C}"/>
                </a:ext>
              </a:extLst>
            </p:cNvPr>
            <p:cNvSpPr txBox="1"/>
            <p:nvPr/>
          </p:nvSpPr>
          <p:spPr>
            <a:xfrm rot="3300407">
              <a:off x="8343859" y="2407578"/>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Plan</a:t>
              </a:r>
            </a:p>
          </p:txBody>
        </p:sp>
        <p:sp>
          <p:nvSpPr>
            <p:cNvPr id="22" name="TextBox 21">
              <a:extLst>
                <a:ext uri="{FF2B5EF4-FFF2-40B4-BE49-F238E27FC236}">
                  <a16:creationId xmlns:a16="http://schemas.microsoft.com/office/drawing/2014/main" id="{5241C671-0961-431C-BBA9-AD6C93C35449}"/>
                </a:ext>
              </a:extLst>
            </p:cNvPr>
            <p:cNvSpPr txBox="1"/>
            <p:nvPr/>
          </p:nvSpPr>
          <p:spPr>
            <a:xfrm rot="19351293">
              <a:off x="8262562" y="3014445"/>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Develop</a:t>
              </a:r>
            </a:p>
          </p:txBody>
        </p:sp>
        <p:sp>
          <p:nvSpPr>
            <p:cNvPr id="23" name="TextBox 22">
              <a:extLst>
                <a:ext uri="{FF2B5EF4-FFF2-40B4-BE49-F238E27FC236}">
                  <a16:creationId xmlns:a16="http://schemas.microsoft.com/office/drawing/2014/main" id="{5D155806-1E88-40A0-8BEE-B28487C4A8F9}"/>
                </a:ext>
              </a:extLst>
            </p:cNvPr>
            <p:cNvSpPr txBox="1"/>
            <p:nvPr/>
          </p:nvSpPr>
          <p:spPr>
            <a:xfrm rot="3018281">
              <a:off x="7629613" y="2871133"/>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Deliver</a:t>
              </a:r>
            </a:p>
          </p:txBody>
        </p:sp>
      </p:grpSp>
      <p:pic>
        <p:nvPicPr>
          <p:cNvPr id="24" name="Picture 23">
            <a:extLst>
              <a:ext uri="{FF2B5EF4-FFF2-40B4-BE49-F238E27FC236}">
                <a16:creationId xmlns:a16="http://schemas.microsoft.com/office/drawing/2014/main" id="{BA3ADFDE-98C8-492B-AB5C-0A0DC770CB50}"/>
              </a:ext>
            </a:extLst>
          </p:cNvPr>
          <p:cNvPicPr>
            <a:picLocks noChangeAspect="1"/>
          </p:cNvPicPr>
          <p:nvPr/>
        </p:nvPicPr>
        <p:blipFill>
          <a:blip r:embed="rId2"/>
          <a:stretch>
            <a:fillRect/>
          </a:stretch>
        </p:blipFill>
        <p:spPr>
          <a:xfrm>
            <a:off x="8264417" y="2683964"/>
            <a:ext cx="1277489" cy="1156971"/>
          </a:xfrm>
          <a:prstGeom prst="rect">
            <a:avLst/>
          </a:prstGeom>
        </p:spPr>
      </p:pic>
      <p:sp>
        <p:nvSpPr>
          <p:cNvPr id="25" name="TextBox 24">
            <a:extLst>
              <a:ext uri="{FF2B5EF4-FFF2-40B4-BE49-F238E27FC236}">
                <a16:creationId xmlns:a16="http://schemas.microsoft.com/office/drawing/2014/main" id="{D0F507DD-BF13-4CF8-BBDD-9B34037669E5}"/>
              </a:ext>
            </a:extLst>
          </p:cNvPr>
          <p:cNvSpPr txBox="1"/>
          <p:nvPr/>
        </p:nvSpPr>
        <p:spPr>
          <a:xfrm>
            <a:off x="8236174" y="3879703"/>
            <a:ext cx="1311173" cy="33893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Developer</a:t>
            </a:r>
          </a:p>
        </p:txBody>
      </p:sp>
      <p:sp>
        <p:nvSpPr>
          <p:cNvPr id="26" name="Freeform: Shape 25">
            <a:extLst>
              <a:ext uri="{FF2B5EF4-FFF2-40B4-BE49-F238E27FC236}">
                <a16:creationId xmlns:a16="http://schemas.microsoft.com/office/drawing/2014/main" id="{347444A8-3262-471D-B9B4-7B160AAD76E5}"/>
              </a:ext>
            </a:extLst>
          </p:cNvPr>
          <p:cNvSpPr/>
          <p:nvPr/>
        </p:nvSpPr>
        <p:spPr bwMode="auto">
          <a:xfrm rot="3974666">
            <a:off x="6019047" y="591791"/>
            <a:ext cx="5676969" cy="5407788"/>
          </a:xfrm>
          <a:custGeom>
            <a:avLst/>
            <a:gdLst>
              <a:gd name="connsiteX0" fmla="*/ 453037 w 5155128"/>
              <a:gd name="connsiteY0" fmla="*/ 1466493 h 4910691"/>
              <a:gd name="connsiteX1" fmla="*/ 3688634 w 5155128"/>
              <a:gd name="connsiteY1" fmla="*/ 208600 h 4910691"/>
              <a:gd name="connsiteX2" fmla="*/ 4946528 w 5155128"/>
              <a:gd name="connsiteY2" fmla="*/ 3444198 h 4910691"/>
              <a:gd name="connsiteX3" fmla="*/ 1710930 w 5155128"/>
              <a:gd name="connsiteY3" fmla="*/ 4702091 h 4910691"/>
              <a:gd name="connsiteX4" fmla="*/ 283869 w 5155128"/>
              <a:gd name="connsiteY4" fmla="*/ 2891550 h 4910691"/>
              <a:gd name="connsiteX5" fmla="*/ 280541 w 5155128"/>
              <a:gd name="connsiteY5" fmla="*/ 2866353 h 4910691"/>
              <a:gd name="connsiteX6" fmla="*/ 0 w 5155128"/>
              <a:gd name="connsiteY6" fmla="*/ 2866353 h 4910691"/>
              <a:gd name="connsiteX7" fmla="*/ 412247 w 5155128"/>
              <a:gd name="connsiteY7" fmla="*/ 2342474 h 4910691"/>
              <a:gd name="connsiteX8" fmla="*/ 824494 w 5155128"/>
              <a:gd name="connsiteY8" fmla="*/ 2866353 h 4910691"/>
              <a:gd name="connsiteX9" fmla="*/ 653806 w 5155128"/>
              <a:gd name="connsiteY9" fmla="*/ 2866353 h 4910691"/>
              <a:gd name="connsiteX10" fmla="*/ 703570 w 5155128"/>
              <a:gd name="connsiteY10" fmla="*/ 3070216 h 4910691"/>
              <a:gd name="connsiteX11" fmla="*/ 1858368 w 5155128"/>
              <a:gd name="connsiteY11" fmla="*/ 4367102 h 4910691"/>
              <a:gd name="connsiteX12" fmla="*/ 4611537 w 5155128"/>
              <a:gd name="connsiteY12" fmla="*/ 3296761 h 4910691"/>
              <a:gd name="connsiteX13" fmla="*/ 3541196 w 5155128"/>
              <a:gd name="connsiteY13" fmla="*/ 543592 h 4910691"/>
              <a:gd name="connsiteX14" fmla="*/ 788027 w 5155128"/>
              <a:gd name="connsiteY14" fmla="*/ 1613933 h 4910691"/>
              <a:gd name="connsiteX15" fmla="*/ 610746 w 5155128"/>
              <a:gd name="connsiteY15" fmla="*/ 2424196 h 4910691"/>
              <a:gd name="connsiteX16" fmla="*/ 612740 w 5155128"/>
              <a:gd name="connsiteY16" fmla="*/ 2482285 h 4910691"/>
              <a:gd name="connsiteX17" fmla="*/ 415933 w 5155128"/>
              <a:gd name="connsiteY17" fmla="*/ 2232185 h 4910691"/>
              <a:gd name="connsiteX18" fmla="*/ 245713 w 5155128"/>
              <a:gd name="connsiteY18" fmla="*/ 2448499 h 4910691"/>
              <a:gd name="connsiteX19" fmla="*/ 244691 w 5155128"/>
              <a:gd name="connsiteY19" fmla="*/ 2418737 h 4910691"/>
              <a:gd name="connsiteX20" fmla="*/ 453037 w 5155128"/>
              <a:gd name="connsiteY20" fmla="*/ 1466493 h 491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55128" h="4910691">
                <a:moveTo>
                  <a:pt x="453037" y="1466493"/>
                </a:moveTo>
                <a:cubicBezTo>
                  <a:pt x="999164" y="225650"/>
                  <a:pt x="2447791" y="-337528"/>
                  <a:pt x="3688634" y="208600"/>
                </a:cubicBezTo>
                <a:cubicBezTo>
                  <a:pt x="4929476" y="754728"/>
                  <a:pt x="5492656" y="2203355"/>
                  <a:pt x="4946528" y="3444198"/>
                </a:cubicBezTo>
                <a:cubicBezTo>
                  <a:pt x="4400399" y="4685041"/>
                  <a:pt x="2951772" y="5248219"/>
                  <a:pt x="1710930" y="4702091"/>
                </a:cubicBezTo>
                <a:cubicBezTo>
                  <a:pt x="935403" y="4360761"/>
                  <a:pt x="424589" y="3666893"/>
                  <a:pt x="283869" y="2891550"/>
                </a:cubicBezTo>
                <a:lnTo>
                  <a:pt x="280541" y="2866353"/>
                </a:lnTo>
                <a:lnTo>
                  <a:pt x="0" y="2866353"/>
                </a:lnTo>
                <a:lnTo>
                  <a:pt x="412247" y="2342474"/>
                </a:lnTo>
                <a:lnTo>
                  <a:pt x="824494" y="2866353"/>
                </a:lnTo>
                <a:lnTo>
                  <a:pt x="653806" y="2866353"/>
                </a:lnTo>
                <a:lnTo>
                  <a:pt x="703570" y="3070216"/>
                </a:lnTo>
                <a:cubicBezTo>
                  <a:pt x="876002" y="3629168"/>
                  <a:pt x="1280959" y="4112969"/>
                  <a:pt x="1858368" y="4367102"/>
                </a:cubicBezTo>
                <a:cubicBezTo>
                  <a:pt x="2914201" y="4831802"/>
                  <a:pt x="4146836" y="4352594"/>
                  <a:pt x="4611537" y="3296761"/>
                </a:cubicBezTo>
                <a:cubicBezTo>
                  <a:pt x="5076237" y="2240927"/>
                  <a:pt x="4597029" y="1008292"/>
                  <a:pt x="3541196" y="543592"/>
                </a:cubicBezTo>
                <a:cubicBezTo>
                  <a:pt x="2485361" y="78891"/>
                  <a:pt x="1252727" y="558099"/>
                  <a:pt x="788027" y="1613933"/>
                </a:cubicBezTo>
                <a:cubicBezTo>
                  <a:pt x="671852" y="1877891"/>
                  <a:pt x="614671" y="2152899"/>
                  <a:pt x="610746" y="2424196"/>
                </a:cubicBezTo>
                <a:lnTo>
                  <a:pt x="612740" y="2482285"/>
                </a:lnTo>
                <a:lnTo>
                  <a:pt x="415933" y="2232185"/>
                </a:lnTo>
                <a:lnTo>
                  <a:pt x="245713" y="2448499"/>
                </a:lnTo>
                <a:lnTo>
                  <a:pt x="244691" y="2418737"/>
                </a:lnTo>
                <a:cubicBezTo>
                  <a:pt x="249304" y="2099901"/>
                  <a:pt x="316505" y="1776704"/>
                  <a:pt x="453037" y="1466493"/>
                </a:cubicBezTo>
                <a:close/>
              </a:path>
            </a:pathLst>
          </a:custGeom>
          <a:solidFill>
            <a:schemeClr val="accent2"/>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a:cs typeface="Segoe UI" pitchFamily="34" charset="0"/>
            </a:endParaRPr>
          </a:p>
        </p:txBody>
      </p:sp>
      <p:sp>
        <p:nvSpPr>
          <p:cNvPr id="27" name="TextBox 26">
            <a:extLst>
              <a:ext uri="{FF2B5EF4-FFF2-40B4-BE49-F238E27FC236}">
                <a16:creationId xmlns:a16="http://schemas.microsoft.com/office/drawing/2014/main" id="{82044697-E0B1-42A8-9CB6-3EFB6B1147EA}"/>
              </a:ext>
            </a:extLst>
          </p:cNvPr>
          <p:cNvSpPr txBox="1"/>
          <p:nvPr/>
        </p:nvSpPr>
        <p:spPr>
          <a:xfrm>
            <a:off x="6283708" y="622030"/>
            <a:ext cx="5320029" cy="5347310"/>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Governance – Continuous Improvement</a:t>
            </a:r>
          </a:p>
        </p:txBody>
      </p:sp>
      <p:sp>
        <p:nvSpPr>
          <p:cNvPr id="28" name="TextBox 27">
            <a:extLst>
              <a:ext uri="{FF2B5EF4-FFF2-40B4-BE49-F238E27FC236}">
                <a16:creationId xmlns:a16="http://schemas.microsoft.com/office/drawing/2014/main" id="{6A82BDE3-FF33-4F82-812C-BD96470B641A}"/>
              </a:ext>
            </a:extLst>
          </p:cNvPr>
          <p:cNvSpPr txBox="1"/>
          <p:nvPr/>
        </p:nvSpPr>
        <p:spPr>
          <a:xfrm>
            <a:off x="396358" y="3465261"/>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Periodic Actions </a:t>
            </a:r>
            <a:br>
              <a:rPr lang="en-US" dirty="0"/>
            </a:br>
            <a:r>
              <a:rPr lang="en-US" sz="1600" b="0" dirty="0">
                <a:solidFill>
                  <a:schemeClr val="tx1"/>
                </a:solidFill>
                <a:latin typeface="+mn-lt"/>
                <a:cs typeface="+mn-cs"/>
              </a:rPr>
              <a:t>Regular risk reduction and governance activities like Threat modelling, Training, etc. </a:t>
            </a:r>
            <a:endParaRPr lang="en-US" sz="1800" b="0" dirty="0">
              <a:solidFill>
                <a:schemeClr val="tx1"/>
              </a:solidFill>
              <a:highlight>
                <a:srgbClr val="FFFF00"/>
              </a:highlight>
              <a:latin typeface="+mn-lt"/>
              <a:cs typeface="+mn-cs"/>
            </a:endParaRPr>
          </a:p>
        </p:txBody>
      </p:sp>
      <p:sp>
        <p:nvSpPr>
          <p:cNvPr id="29" name="TextBox 28">
            <a:extLst>
              <a:ext uri="{FF2B5EF4-FFF2-40B4-BE49-F238E27FC236}">
                <a16:creationId xmlns:a16="http://schemas.microsoft.com/office/drawing/2014/main" id="{04AD51D2-1F72-4A6F-9A71-BFC33AC63A28}"/>
              </a:ext>
            </a:extLst>
          </p:cNvPr>
          <p:cNvSpPr txBox="1"/>
          <p:nvPr/>
        </p:nvSpPr>
        <p:spPr>
          <a:xfrm>
            <a:off x="396360" y="1885849"/>
            <a:ext cx="5072919" cy="1442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Tx/>
              <a:buNone/>
              <a:tabLst/>
              <a:defRPr kumimoji="0" sz="1400" b="0" i="0" u="none" strike="noStrike" cap="none" spc="0" normalizeH="0" baseline="0">
                <a:ln>
                  <a:noFill/>
                </a:ln>
                <a:gradFill>
                  <a:gsLst>
                    <a:gs pos="1250">
                      <a:srgbClr val="1A1A1A"/>
                    </a:gs>
                    <a:gs pos="100000">
                      <a:srgbClr val="1A1A1A"/>
                    </a:gs>
                  </a:gsLst>
                  <a:lin ang="5400000" scaled="0"/>
                </a:gradFill>
                <a:effectLst/>
                <a:uLnTx/>
                <a:uFillTx/>
                <a:latin typeface="Segoe UI"/>
              </a:defRPr>
            </a:lvl1pPr>
          </a:lstStyle>
          <a:p>
            <a:pPr algn="l"/>
            <a:r>
              <a:rPr lang="en-US" sz="2400" b="1" dirty="0">
                <a:cs typeface="Segoe UI Semilight" panose="020B0402040204020203" pitchFamily="34" charset="0"/>
              </a:rPr>
              <a:t>Every Sprint</a:t>
            </a:r>
            <a:br>
              <a:rPr lang="en-US" dirty="0"/>
            </a:br>
            <a:r>
              <a:rPr lang="en-US" sz="1600" dirty="0">
                <a:solidFill>
                  <a:schemeClr val="tx1"/>
                </a:solidFill>
                <a:latin typeface="+mn-lt"/>
              </a:rPr>
              <a:t>Reduce risk natively in Continuous Integration / Continuous Delivery (CI/CD) with real-time developer guidance, build checks, and more</a:t>
            </a:r>
            <a:endParaRPr lang="en-US" sz="1800" dirty="0">
              <a:solidFill>
                <a:schemeClr val="tx1"/>
              </a:solidFill>
              <a:latin typeface="+mn-lt"/>
            </a:endParaRPr>
          </a:p>
        </p:txBody>
      </p:sp>
      <p:sp>
        <p:nvSpPr>
          <p:cNvPr id="30" name="TextBox 29">
            <a:extLst>
              <a:ext uri="{FF2B5EF4-FFF2-40B4-BE49-F238E27FC236}">
                <a16:creationId xmlns:a16="http://schemas.microsoft.com/office/drawing/2014/main" id="{BCE6A158-C16D-4476-AE37-1FF170CB2136}"/>
              </a:ext>
            </a:extLst>
          </p:cNvPr>
          <p:cNvSpPr txBox="1"/>
          <p:nvPr/>
        </p:nvSpPr>
        <p:spPr>
          <a:xfrm>
            <a:off x="396358" y="4704684"/>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Vigilance and Response</a:t>
            </a:r>
            <a:br>
              <a:rPr lang="en-US" dirty="0"/>
            </a:br>
            <a:r>
              <a:rPr lang="en-US" sz="1600" b="0" dirty="0">
                <a:solidFill>
                  <a:schemeClr val="tx1"/>
                </a:solidFill>
                <a:latin typeface="+mn-lt"/>
                <a:cs typeface="+mn-cs"/>
              </a:rPr>
              <a:t>Monitoring and Response processes to ensure close collaboration of Security and DevOps teams</a:t>
            </a:r>
          </a:p>
        </p:txBody>
      </p:sp>
      <p:sp>
        <p:nvSpPr>
          <p:cNvPr id="31" name="TextBox 30">
            <a:extLst>
              <a:ext uri="{FF2B5EF4-FFF2-40B4-BE49-F238E27FC236}">
                <a16:creationId xmlns:a16="http://schemas.microsoft.com/office/drawing/2014/main" id="{8CBCE68C-C605-4EC8-B7E3-015A1A1CB8D7}"/>
              </a:ext>
            </a:extLst>
          </p:cNvPr>
          <p:cNvSpPr txBox="1"/>
          <p:nvPr/>
        </p:nvSpPr>
        <p:spPr>
          <a:xfrm>
            <a:off x="396358" y="6182078"/>
            <a:ext cx="8623464" cy="5396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Learnings from migrating Microsoft’s IT environment to ~95% cloud-based infrastructure</a:t>
            </a:r>
          </a:p>
        </p:txBody>
      </p:sp>
    </p:spTree>
    <p:extLst>
      <p:ext uri="{BB962C8B-B14F-4D97-AF65-F5344CB8AC3E}">
        <p14:creationId xmlns:p14="http://schemas.microsoft.com/office/powerpoint/2010/main" val="31234004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E34680D-297C-47F2-B544-528394012752}"/>
                  </a:ext>
                </a:extLst>
              </p:cNvPr>
              <p:cNvGraphicFramePr>
                <a:graphicFrameLocks noChangeAspect="1"/>
              </p:cNvGraphicFramePr>
              <p:nvPr>
                <p:extLst>
                  <p:ext uri="{D42A27DB-BD31-4B8C-83A1-F6EECF244321}">
                    <p14:modId xmlns:p14="http://schemas.microsoft.com/office/powerpoint/2010/main" val="1883795768"/>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2"/>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9E34680D-297C-47F2-B544-528394012752}"/>
                  </a:ext>
                </a:extLst>
              </p:cNvPr>
              <p:cNvPicPr>
                <a:picLocks noGrp="1" noRot="1" noChangeAspect="1" noMove="1" noResize="1" noEditPoints="1" noAdjustHandles="1" noChangeArrowheads="1" noChangeShapeType="1"/>
              </p:cNvPicPr>
              <p:nvPr/>
            </p:nvPicPr>
            <p:blipFill>
              <a:blip r:embed="rId3"/>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D542CF14-A67D-4003-90C4-06BB941EB7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6</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2211F9D5-C59F-43EE-993F-5C4F1A6F308B}"/>
              </a:ext>
            </a:extLst>
          </p:cNvPr>
          <p:cNvSpPr/>
          <p:nvPr/>
        </p:nvSpPr>
        <p:spPr bwMode="auto">
          <a:xfrm>
            <a:off x="588264" y="1684432"/>
            <a:ext cx="3477324" cy="4759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1236663" y="457200"/>
            <a:ext cx="10370120" cy="492443"/>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477321" cy="398386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solidFill>
                <a:srgbClr val="107C10"/>
              </a:soli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324658" cy="475996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2000" kern="0">
                <a:gradFill>
                  <a:gsLst>
                    <a:gs pos="0">
                      <a:srgbClr val="FFFFFF"/>
                    </a:gs>
                    <a:gs pos="100000">
                      <a:srgbClr val="FFFFFF"/>
                    </a:gs>
                  </a:gsLst>
                  <a:lin ang="5400000" scaled="0"/>
                </a:gradFill>
                <a:latin typeface="Segoe UI Semi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US"/>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543235390"/>
              </p:ext>
            </p:extLst>
          </p:nvPr>
        </p:nvGraphicFramePr>
        <p:xfrm>
          <a:off x="4468650" y="1844631"/>
          <a:ext cx="6964122" cy="4432202"/>
        </p:xfrm>
        <a:graphic>
          <a:graphicData uri="http://schemas.openxmlformats.org/drawingml/2006/table">
            <a:tbl>
              <a:tblPr bandRow="1">
                <a:tableStyleId>{7DF18680-E054-41AD-8BC1-D1AEF772440D}</a:tableStyleId>
              </a:tblPr>
              <a:tblGrid>
                <a:gridCol w="1835051">
                  <a:extLst>
                    <a:ext uri="{9D8B030D-6E8A-4147-A177-3AD203B41FA5}">
                      <a16:colId xmlns:a16="http://schemas.microsoft.com/office/drawing/2014/main" val="131552263"/>
                    </a:ext>
                  </a:extLst>
                </a:gridCol>
                <a:gridCol w="5129071">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latin typeface="+mj-lt"/>
                        </a:rPr>
                        <a:t>Network Security</a:t>
                      </a:r>
                    </a:p>
                  </a:txBody>
                  <a:tcPr anchor="ct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existing network security team</a:t>
                      </a:r>
                    </a:p>
                    <a:p>
                      <a:r>
                        <a:rPr lang="en-US" sz="120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a:gradFill>
                            <a:gsLst>
                              <a:gs pos="1250">
                                <a:srgbClr val="1A1A1A"/>
                              </a:gs>
                              <a:gs pos="100000">
                                <a:srgbClr val="1A1A1A"/>
                              </a:gs>
                            </a:gsLst>
                            <a:lin ang="5400000" scaled="0"/>
                          </a:gradFill>
                          <a:latin typeface="+mj-lt"/>
                        </a:rPr>
                        <a:t>Network Management </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existing network operations team</a:t>
                      </a:r>
                    </a:p>
                    <a:p>
                      <a:r>
                        <a:rPr lang="en-US" sz="120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latin typeface="+mj-lt"/>
                        </a:rPr>
                        <a:t>Server Endpoint Security</a:t>
                      </a:r>
                    </a:p>
                  </a:txBody>
                  <a:tcPr anchor="ct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latin typeface="+mj-lt"/>
                        </a:rPr>
                        <a:t>Incident Monitoring and Response</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security operations team</a:t>
                      </a:r>
                    </a:p>
                    <a:p>
                      <a:r>
                        <a:rPr lang="en-US" sz="120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a:gradFill>
                            <a:gsLst>
                              <a:gs pos="1250">
                                <a:srgbClr val="1A1A1A"/>
                              </a:gs>
                              <a:gs pos="100000">
                                <a:srgbClr val="1A1A1A"/>
                              </a:gs>
                            </a:gsLst>
                            <a:lin ang="5400000" scaled="0"/>
                          </a:gradFill>
                          <a:latin typeface="+mj-lt"/>
                        </a:rPr>
                        <a:t>Policy Management</a:t>
                      </a:r>
                    </a:p>
                  </a:txBody>
                  <a:tcPr anchor="ct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GRC team + Architecture</a:t>
                      </a:r>
                    </a:p>
                    <a:p>
                      <a:r>
                        <a:rPr lang="en-US" sz="120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latin typeface="+mj-lt"/>
                        </a:rPr>
                        <a:t>Identity Security and Standards</a:t>
                      </a:r>
                    </a:p>
                  </a:txBody>
                  <a:tcPr anchor="ct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1236663" y="1039499"/>
            <a:ext cx="2900025" cy="246221"/>
          </a:xfrm>
          <a:prstGeom prst="rect">
            <a:avLst/>
          </a:prstGeom>
          <a:noFill/>
        </p:spPr>
        <p:txBody>
          <a:bodyPr wrap="none" lIns="0" tIns="0" rIns="0" bIns="0" rtlCol="0">
            <a:spAutoFit/>
          </a:bodyPr>
          <a:lstStyle/>
          <a:p>
            <a:r>
              <a:rPr lang="en-US" sz="1600" b="1" kern="0" cap="all" spc="118" dirty="0">
                <a:ln w="3175">
                  <a:noFill/>
                </a:ln>
                <a:solidFill>
                  <a:srgbClr val="107C10"/>
                </a:solidFill>
                <a:latin typeface="+mj-lt"/>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9B1A539-9D59-4B9A-A3BC-D45D87929076}"/>
              </a:ext>
            </a:extLst>
          </p:cNvPr>
          <p:cNvSpPr/>
          <p:nvPr/>
        </p:nvSpPr>
        <p:spPr bwMode="auto">
          <a:xfrm>
            <a:off x="581013" y="5540888"/>
            <a:ext cx="3484575"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dirty="0">
                <a:solidFill>
                  <a:schemeClr val="bg1"/>
                </a:solidFill>
              </a:rPr>
              <a:t>Document and Socialize this widely with all teams working on Azure</a:t>
            </a:r>
          </a:p>
        </p:txBody>
      </p:sp>
      <p:grpSp>
        <p:nvGrpSpPr>
          <p:cNvPr id="31" name="Group 30">
            <a:extLst>
              <a:ext uri="{FF2B5EF4-FFF2-40B4-BE49-F238E27FC236}">
                <a16:creationId xmlns:a16="http://schemas.microsoft.com/office/drawing/2014/main" id="{411DBA4F-BB2A-4BB1-9790-10BE8FC52314}"/>
              </a:ext>
            </a:extLst>
          </p:cNvPr>
          <p:cNvGrpSpPr/>
          <p:nvPr/>
        </p:nvGrpSpPr>
        <p:grpSpPr>
          <a:xfrm>
            <a:off x="739647" y="5634720"/>
            <a:ext cx="409587" cy="409587"/>
            <a:chOff x="581013" y="5528126"/>
            <a:chExt cx="602792" cy="602792"/>
          </a:xfrm>
        </p:grpSpPr>
        <p:sp>
          <p:nvSpPr>
            <p:cNvPr id="32" name="Oval 31">
              <a:extLst>
                <a:ext uri="{FF2B5EF4-FFF2-40B4-BE49-F238E27FC236}">
                  <a16:creationId xmlns:a16="http://schemas.microsoft.com/office/drawing/2014/main" id="{0EF51AE2-E2D4-4D01-973F-3A19C74CBF01}"/>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light" title="Icon of a lightbulb">
              <a:extLst>
                <a:ext uri="{FF2B5EF4-FFF2-40B4-BE49-F238E27FC236}">
                  <a16:creationId xmlns:a16="http://schemas.microsoft.com/office/drawing/2014/main" id="{E7191B42-3515-40C8-BFE9-740E1D84BD9E}"/>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68433DC4-0F7B-4D26-8D4D-12C9EB9BAB58}"/>
              </a:ext>
            </a:extLst>
          </p:cNvPr>
          <p:cNvSpPr txBox="1"/>
          <p:nvPr/>
        </p:nvSpPr>
        <p:spPr>
          <a:xfrm>
            <a:off x="588259" y="6089092"/>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sp>
        <p:nvSpPr>
          <p:cNvPr id="24" name="TextBox 23">
            <a:extLst>
              <a:ext uri="{FF2B5EF4-FFF2-40B4-BE49-F238E27FC236}">
                <a16:creationId xmlns:a16="http://schemas.microsoft.com/office/drawing/2014/main" id="{21DD915C-08CE-48B9-A53D-8418E3B93F6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5" name="arrow_15_bidi">
            <a:extLst>
              <a:ext uri="{FF2B5EF4-FFF2-40B4-BE49-F238E27FC236}">
                <a16:creationId xmlns:a16="http://schemas.microsoft.com/office/drawing/2014/main" id="{64065955-0C47-4F93-ACF7-514174415F8A}"/>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93637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635ED1-D712-4535-B1D9-1AD24780467A}"/>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7</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991C5D5D-164B-40EA-B050-034BB1488E1D}"/>
              </a:ext>
            </a:extLst>
          </p:cNvPr>
          <p:cNvSpPr/>
          <p:nvPr/>
        </p:nvSpPr>
        <p:spPr bwMode="auto">
          <a:xfrm>
            <a:off x="588263" y="1743662"/>
            <a:ext cx="3749040" cy="452537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E90C3342-3389-4CD7-A3E0-62C217458955}"/>
              </a:ext>
            </a:extLst>
          </p:cNvPr>
          <p:cNvSpPr/>
          <p:nvPr/>
        </p:nvSpPr>
        <p:spPr bwMode="auto">
          <a:xfrm>
            <a:off x="8127999" y="2300516"/>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7575746A-DB8D-40A5-BF17-A29ED1ED4EA0}"/>
              </a:ext>
            </a:extLst>
          </p:cNvPr>
          <p:cNvSpPr/>
          <p:nvPr/>
        </p:nvSpPr>
        <p:spPr bwMode="auto">
          <a:xfrm>
            <a:off x="4495291" y="2300515"/>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1"/>
            <a:ext cx="3749040" cy="4525378"/>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a:t>
            </a:r>
            <a:r>
              <a:rPr lang="en-US" sz="1200" dirty="0" err="1">
                <a:gradFill>
                  <a:gsLst>
                    <a:gs pos="1250">
                      <a:srgbClr val="1A1A1A"/>
                    </a:gs>
                    <a:gs pos="100000">
                      <a:srgbClr val="1A1A1A"/>
                    </a:gs>
                  </a:gsLst>
                  <a:lin ang="5400000" scaled="0"/>
                </a:gradFill>
              </a:rPr>
              <a:t>VNets</a:t>
            </a:r>
            <a:r>
              <a:rPr lang="en-US" sz="1200" dirty="0">
                <a:gradFill>
                  <a:gsLst>
                    <a:gs pos="1250">
                      <a:srgbClr val="1A1A1A"/>
                    </a:gs>
                    <a:gs pos="100000">
                      <a:srgbClr val="1A1A1A"/>
                    </a:gs>
                  </a:gsLst>
                  <a:lin ang="5400000" scaled="0"/>
                </a:gradFill>
              </a:rPr>
              <a:t>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161387"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3958"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2765432736"/>
                  </p:ext>
                </p:extLst>
              </p:nvPr>
            </p:nvGraphicFramePr>
            <p:xfrm>
              <a:off x="4527177" y="1272228"/>
              <a:ext cx="1676206" cy="94286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6"/>
              <a:stretch>
                <a:fillRect/>
              </a:stretch>
            </p:blipFill>
            <p:spPr>
              <a:xfrm>
                <a:off x="4527177"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1953278460"/>
                  </p:ext>
                </p:extLst>
              </p:nvPr>
            </p:nvGraphicFramePr>
            <p:xfrm>
              <a:off x="8128000" y="1272228"/>
              <a:ext cx="1676206" cy="94286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7"/>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8"/>
              <a:stretch>
                <a:fillRect/>
              </a:stretch>
            </p:blipFill>
            <p:spPr>
              <a:xfrm>
                <a:off x="8128000"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60B7305-141A-414B-B66A-14B33D38F6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3" name="Slide Zoom 22">
                <a:extLst>
                  <a:ext uri="{FF2B5EF4-FFF2-40B4-BE49-F238E27FC236}">
                    <a16:creationId xmlns:a16="http://schemas.microsoft.com/office/drawing/2014/main" id="{E60B7305-141A-414B-B66A-14B33D38F67C}"/>
                  </a:ext>
                </a:extLst>
              </p:cNvPr>
              <p:cNvPicPr>
                <a:picLocks noGrp="1" noRot="1" noChangeAspect="1" noMove="1" noResize="1" noEditPoints="1" noAdjustHandles="1" noChangeArrowheads="1" noChangeShapeType="1"/>
              </p:cNvPicPr>
              <p:nvPr/>
            </p:nvPicPr>
            <p:blipFill>
              <a:blip r:embed="rId10"/>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4" name="TextBox 23">
            <a:extLst>
              <a:ext uri="{FF2B5EF4-FFF2-40B4-BE49-F238E27FC236}">
                <a16:creationId xmlns:a16="http://schemas.microsoft.com/office/drawing/2014/main" id="{8429A79B-3EEC-4761-98E0-B141A52A509F}"/>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5" name="arrow_15_bidi">
            <a:extLst>
              <a:ext uri="{FF2B5EF4-FFF2-40B4-BE49-F238E27FC236}">
                <a16:creationId xmlns:a16="http://schemas.microsoft.com/office/drawing/2014/main" id="{62D1936C-7741-4200-8429-32A1183E145B}"/>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Rectangle 14">
            <a:extLst>
              <a:ext uri="{FF2B5EF4-FFF2-40B4-BE49-F238E27FC236}">
                <a16:creationId xmlns:a16="http://schemas.microsoft.com/office/drawing/2014/main" id="{AB744DCF-4588-4220-8096-85E3A4BC65BE}"/>
              </a:ext>
            </a:extLst>
          </p:cNvPr>
          <p:cNvSpPr/>
          <p:nvPr/>
        </p:nvSpPr>
        <p:spPr bwMode="auto">
          <a:xfrm>
            <a:off x="4495291"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128000"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fontAlgn="base">
              <a:spcAft>
                <a:spcPts val="600"/>
              </a:spcAft>
            </a:pPr>
            <a:endParaRPr lang="en-US" sz="1600" b="1" cap="all" dirty="0">
              <a:solidFill>
                <a:schemeClr val="tx1"/>
              </a:solidFill>
              <a:latin typeface="Segoe UI"/>
              <a:cs typeface="Segoe UI Semibold" panose="020B0702040204020203" pitchFamily="34" charset="0"/>
            </a:endParaRPr>
          </a:p>
        </p:txBody>
      </p:sp>
    </p:spTree>
    <p:extLst>
      <p:ext uri="{BB962C8B-B14F-4D97-AF65-F5344CB8AC3E}">
        <p14:creationId xmlns:p14="http://schemas.microsoft.com/office/powerpoint/2010/main" val="36459490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sz="320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a:ln>
                    <a:noFill/>
                  </a:ln>
                  <a:solidFill>
                    <a:srgbClr val="003C6A"/>
                  </a:solidFill>
                  <a:effectLst/>
                  <a:uLnTx/>
                  <a:uFillTx/>
                  <a:latin typeface="Segoe UI"/>
                  <a:ea typeface="+mn-ea"/>
                  <a:cs typeface="+mn-cs"/>
                </a:rPr>
              </a:br>
              <a:r>
                <a:rPr kumimoji="0" lang="en-US" sz="1050" b="1" i="0" u="none" strike="noStrike" kern="1200" cap="none" spc="0" normalizeH="0" baseline="0" noProof="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rgbClr val="E6E6E6"/>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596121" y="974847"/>
            <a:ext cx="6240619"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0000">
                      <a:srgbClr val="0078D4"/>
                    </a:gs>
                    <a:gs pos="100000">
                      <a:srgbClr val="0078D4"/>
                    </a:gs>
                  </a:gsLst>
                  <a:lin ang="4800000" scaled="0"/>
                </a:gradFill>
                <a:effectLst/>
                <a:uLnTx/>
                <a:uFillTx/>
                <a:latin typeface="+mj-lt"/>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6"/>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7"/>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8"/>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9"/>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0"/>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p:txBody>
          <a:bodyPr/>
          <a:lstStyle/>
          <a:p>
            <a:r>
              <a:rPr lang="en-US"/>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governance of all traffic flows</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high availability and auto scale</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Network and application traffic filtering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policy across VNets and subscriptions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Complete VNET protection</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Filter Outbound, Inbound, Spoke-Spoke &amp; Hybrid Connections traffic (VPN and ExpressRoute) </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Threat intelligence-based filtering to alert/deny traffic from/to known malicious IP addresses and domains.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logging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349184" y="359102"/>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hlinkClick r:id="rId7"/>
              </a:rPr>
              <a:t>https://docs.microsoft.com/en-us/azure/firewall/</a:t>
            </a:r>
            <a:r>
              <a:rPr kumimoji="0" lang="en-US" sz="1600" b="0" i="0" u="none" strike="noStrike" kern="1200" cap="none" spc="0" normalizeH="0" baseline="0" noProof="0">
                <a:ln>
                  <a:noFill/>
                </a:ln>
                <a:solidFill>
                  <a:srgbClr val="1A1A1A"/>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Microsoft Threat Intelligence </a:t>
            </a:r>
            <a:b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p:txBody>
          <a:bodyPr/>
          <a:lstStyle/>
          <a:p>
            <a:r>
              <a:rPr lang="en-US"/>
              <a:t>Web Application Firewall</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4294967295"/>
          </p:nvPr>
        </p:nvSpPr>
        <p:spPr>
          <a:xfrm>
            <a:off x="588217" y="1414463"/>
            <a:ext cx="5110448" cy="2289858"/>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spcAft>
                <a:spcPts val="600"/>
              </a:spcAft>
              <a:buFont typeface="Wingdings" panose="05000000000000000000" pitchFamily="2" charset="2"/>
              <a:buChar char="§"/>
            </a:pPr>
            <a:r>
              <a:rPr lang="en-US" sz="1600" dirty="0">
                <a:latin typeface="+mn-lt"/>
              </a:rPr>
              <a:t>Protects your application against prevalent X-Site Scripting and SQL Injection attacks</a:t>
            </a:r>
          </a:p>
          <a:p>
            <a:pPr>
              <a:spcAft>
                <a:spcPts val="600"/>
              </a:spcAft>
              <a:buFont typeface="Wingdings" panose="05000000000000000000" pitchFamily="2" charset="2"/>
              <a:buChar char="§"/>
            </a:pPr>
            <a:r>
              <a:rPr lang="en-US" sz="1600" dirty="0">
                <a:latin typeface="+mn-lt"/>
              </a:rPr>
              <a:t>Blocks threats based on OWASP core rule sets 3.0 or 2.2.9</a:t>
            </a:r>
          </a:p>
          <a:p>
            <a:pPr>
              <a:spcAft>
                <a:spcPts val="600"/>
              </a:spcAft>
              <a:buFont typeface="Wingdings" panose="05000000000000000000" pitchFamily="2" charset="2"/>
              <a:buChar char="§"/>
            </a:pPr>
            <a:r>
              <a:rPr lang="en-US" sz="1600" dirty="0">
                <a:latin typeface="+mn-lt"/>
              </a:rPr>
              <a:t>Integrated with Azure Security Center</a:t>
            </a:r>
          </a:p>
          <a:p>
            <a:pPr>
              <a:spcAft>
                <a:spcPts val="600"/>
              </a:spcAft>
              <a:buFont typeface="Wingdings" panose="05000000000000000000" pitchFamily="2" charset="2"/>
              <a:buChar char="§"/>
            </a:pPr>
            <a:r>
              <a:rPr lang="en-US" sz="1600" dirty="0">
                <a:latin typeface="+mn-lt"/>
              </a:rPr>
              <a:t>Real-time logging with Azure Monitor</a:t>
            </a:r>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App</a:t>
            </a:r>
            <a:b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b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High availability and scalability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 in and managed by platform</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Layer 7 load balancing URL path</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host based, round robin, session affinity, redirection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SSL management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SSL offload and SSL policy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or ILB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internal or hybrid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Rich diagnostics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a:extLst>
              <a:ext uri="{FF2B5EF4-FFF2-40B4-BE49-F238E27FC236}">
                <a16:creationId xmlns:a16="http://schemas.microsoft.com/office/drawing/2014/main" id="{5ADD5691-1543-49E1-9D94-0D299EBC55D2}"/>
              </a:ext>
            </a:extLst>
          </p:cNvPr>
          <p:cNvSpPr/>
          <p:nvPr/>
        </p:nvSpPr>
        <p:spPr>
          <a:xfrm>
            <a:off x="451119" y="1824708"/>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E6E6E6"/>
                </a:solidFill>
                <a:latin typeface="Segoe UI Semibold"/>
              </a:rPr>
              <a:t>Price: $1,400 </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per month</a:t>
            </a:r>
          </a:p>
        </p:txBody>
      </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965208" y="2566215"/>
            <a:ext cx="460265" cy="1432385"/>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3807935" y="4654774"/>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3821101" y="5522268"/>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4325651" y="2390909"/>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defTabSz="914400">
              <a:defRPr/>
            </a:pPr>
            <a:r>
              <a:rPr lang="en-US" sz="1100" dirty="0">
                <a:solidFill>
                  <a:srgbClr val="E6E6E6"/>
                </a:solidFill>
                <a:latin typeface="Segoe UI Semibold"/>
              </a:rPr>
              <a:t>Price: $66 upfront or</a:t>
            </a:r>
          </a:p>
          <a:p>
            <a:pPr defTabSz="914400">
              <a:defRPr/>
            </a:pPr>
            <a:r>
              <a:rPr lang="en-US" sz="1100" dirty="0">
                <a:solidFill>
                  <a:srgbClr val="E6E6E6"/>
                </a:solidFill>
                <a:latin typeface="Segoe UI Semibold"/>
              </a:rPr>
              <a:t>          30% of the profit</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sp>
        <p:nvSpPr>
          <p:cNvPr id="198" name="Oval 197">
            <a:extLst>
              <a:ext uri="{FF2B5EF4-FFF2-40B4-BE49-F238E27FC236}">
                <a16:creationId xmlns:a16="http://schemas.microsoft.com/office/drawing/2014/main" id="{D22B72DC-5D41-49CA-9687-7523D4A2F759}"/>
              </a:ext>
            </a:extLst>
          </p:cNvPr>
          <p:cNvSpPr/>
          <p:nvPr/>
        </p:nvSpPr>
        <p:spPr bwMode="auto">
          <a:xfrm>
            <a:off x="833817" y="242366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497050" y="2118330"/>
            <a:ext cx="1032866" cy="209955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1374779" y="3429000"/>
            <a:ext cx="2436412" cy="358285"/>
          </a:xfrm>
          <a:prstGeom prst="line">
            <a:avLst/>
          </a:prstGeom>
          <a:noFill/>
          <a:ln w="25400" cap="rnd">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114459" y="4253309"/>
            <a:ext cx="1774122" cy="47466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975056" y="4370806"/>
            <a:ext cx="1913525" cy="120370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1425473" y="3969455"/>
            <a:ext cx="2629796" cy="13820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881063" y="4246397"/>
            <a:ext cx="524802" cy="1667437"/>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3520119" y="1656349"/>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Zero-days: </a:t>
            </a:r>
          </a:p>
          <a:p>
            <a:pPr defTabSz="914400">
              <a:defRPr/>
            </a:pPr>
            <a:r>
              <a:rPr lang="en-US" sz="1100" dirty="0">
                <a:solidFill>
                  <a:srgbClr val="E6E6E6"/>
                </a:solidFill>
                <a:latin typeface="Segoe UI Semibold"/>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292777" y="5596467"/>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defTabSz="914400">
              <a:defRPr/>
            </a:pPr>
            <a:r>
              <a:rPr lang="en-US" sz="1100" dirty="0">
                <a:solidFill>
                  <a:srgbClr val="E6E6E6"/>
                </a:solidFill>
                <a:latin typeface="Segoe UI Semibold"/>
              </a:rPr>
              <a:t>Price range: $250 or  much more</a:t>
            </a:r>
          </a:p>
        </p:txBody>
      </p:sp>
      <p:sp>
        <p:nvSpPr>
          <p:cNvPr id="257" name="Rectangle 256">
            <a:extLst>
              <a:ext uri="{FF2B5EF4-FFF2-40B4-BE49-F238E27FC236}">
                <a16:creationId xmlns:a16="http://schemas.microsoft.com/office/drawing/2014/main" id="{29C21BD3-5788-4AD5-8A56-B7740B3717D4}"/>
              </a:ext>
            </a:extLst>
          </p:cNvPr>
          <p:cNvSpPr/>
          <p:nvPr/>
        </p:nvSpPr>
        <p:spPr>
          <a:xfrm>
            <a:off x="3910832" y="3021797"/>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defTabSz="914400">
              <a:defRPr/>
            </a:pPr>
            <a:r>
              <a:rPr lang="en-US" sz="1100" dirty="0">
                <a:solidFill>
                  <a:srgbClr val="E6E6E6"/>
                </a:solidFill>
                <a:latin typeface="Segoe UI Semibold"/>
              </a:rPr>
              <a:t>Price: PC - $0.13 to $0.89</a:t>
            </a:r>
          </a:p>
          <a:p>
            <a:pPr defTabSz="914400">
              <a:defRPr/>
            </a:pPr>
            <a:r>
              <a:rPr lang="en-US" sz="1100" dirty="0">
                <a:solidFill>
                  <a:srgbClr val="E6E6E6"/>
                </a:solidFill>
                <a:latin typeface="Segoe UI Semibold"/>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4149305" y="375205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defTabSz="914400">
              <a:defRPr/>
            </a:pPr>
            <a:r>
              <a:rPr lang="en-US" sz="1100" dirty="0">
                <a:solidFill>
                  <a:srgbClr val="E6E6E6"/>
                </a:solidFill>
                <a:latin typeface="Segoe UI Semibold"/>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3964176" y="4382938"/>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noFill/>
                <a:effectLst/>
                <a:uLnTx/>
                <a:uFillTx/>
                <a:latin typeface="Segoe UI"/>
                <a:ea typeface="+mn-ea"/>
                <a:cs typeface="+mn-cs"/>
              </a:rPr>
              <a:t>Price: $150 for 400M            Averages $0.97 per 1,000</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74243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04018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14" name="Connector: Elbow 13">
            <a:extLst>
              <a:ext uri="{FF2B5EF4-FFF2-40B4-BE49-F238E27FC236}">
                <a16:creationId xmlns:a16="http://schemas.microsoft.com/office/drawing/2014/main" id="{330360D5-8670-4CD6-A4E1-4B6811AEE0D0}"/>
              </a:ext>
            </a:extLst>
          </p:cNvPr>
          <p:cNvCxnSpPr>
            <a:cxnSpLocks/>
          </p:cNvCxnSpPr>
          <p:nvPr/>
        </p:nvCxnSpPr>
        <p:spPr>
          <a:xfrm>
            <a:off x="4339683" y="1990165"/>
            <a:ext cx="2926080" cy="274320"/>
          </a:xfrm>
          <a:prstGeom prst="bentConnector3">
            <a:avLst>
              <a:gd name="adj1" fmla="val 69957"/>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7C9C507-5A76-42AE-ABFF-278D174FE6C2}"/>
              </a:ext>
            </a:extLst>
          </p:cNvPr>
          <p:cNvCxnSpPr>
            <a:cxnSpLocks/>
          </p:cNvCxnSpPr>
          <p:nvPr/>
        </p:nvCxnSpPr>
        <p:spPr>
          <a:xfrm flipV="1">
            <a:off x="5342091" y="2423543"/>
            <a:ext cx="1920240" cy="274320"/>
          </a:xfrm>
          <a:prstGeom prst="bentConnector3">
            <a:avLst>
              <a:gd name="adj1" fmla="val 5289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094F1A7-504F-4DBD-9A19-EA518D739C01}"/>
              </a:ext>
            </a:extLst>
          </p:cNvPr>
          <p:cNvCxnSpPr>
            <a:cxnSpLocks/>
          </p:cNvCxnSpPr>
          <p:nvPr/>
        </p:nvCxnSpPr>
        <p:spPr>
          <a:xfrm flipV="1">
            <a:off x="5939722" y="2569224"/>
            <a:ext cx="1280160" cy="795528"/>
          </a:xfrm>
          <a:prstGeom prst="bentConnector3">
            <a:avLst>
              <a:gd name="adj1" fmla="val 61905"/>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9C1EF4-DC56-41FF-9D10-F5B0B692B873}"/>
              </a:ext>
            </a:extLst>
          </p:cNvPr>
          <p:cNvCxnSpPr>
            <a:cxnSpLocks/>
          </p:cNvCxnSpPr>
          <p:nvPr/>
        </p:nvCxnSpPr>
        <p:spPr>
          <a:xfrm>
            <a:off x="5795788" y="4136931"/>
            <a:ext cx="1463040" cy="274320"/>
          </a:xfrm>
          <a:prstGeom prst="bentConnector3">
            <a:avLst>
              <a:gd name="adj1" fmla="val 3834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510A78A-F1EC-41A7-9C34-8A90914CA40D}"/>
              </a:ext>
            </a:extLst>
          </p:cNvPr>
          <p:cNvCxnSpPr>
            <a:cxnSpLocks/>
          </p:cNvCxnSpPr>
          <p:nvPr/>
        </p:nvCxnSpPr>
        <p:spPr>
          <a:xfrm flipV="1">
            <a:off x="5654862" y="4492639"/>
            <a:ext cx="1645920" cy="274320"/>
          </a:xfrm>
          <a:prstGeom prst="bentConnector3">
            <a:avLst>
              <a:gd name="adj1" fmla="val 42682"/>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7BDED6C-D345-40EE-AE97-E512F9F89A4A}"/>
              </a:ext>
            </a:extLst>
          </p:cNvPr>
          <p:cNvCxnSpPr>
            <a:cxnSpLocks/>
            <a:endCxn id="56" idx="1"/>
          </p:cNvCxnSpPr>
          <p:nvPr/>
        </p:nvCxnSpPr>
        <p:spPr>
          <a:xfrm>
            <a:off x="5342091" y="5596467"/>
            <a:ext cx="1868683" cy="30930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558FA69-564C-40B7-BDF0-7E39DC6849B7}"/>
              </a:ext>
            </a:extLst>
          </p:cNvPr>
          <p:cNvSpPr/>
          <p:nvPr/>
        </p:nvSpPr>
        <p:spPr bwMode="auto">
          <a:xfrm>
            <a:off x="7210774" y="1924082"/>
            <a:ext cx="4474718" cy="123418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HYGIENE (NOT ZERO DAYS)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day vulnerabilities are expensive and impractical for many attacks. </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hlinkClick r:id="rId4"/>
              </a:rPr>
              <a:t>https://aka.ms/CyberHygiene</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has guidance from Microsoft + NIST, the Center for Internet Security (CIS), and US DHS NCCIC (formerly US-CERT)</a:t>
            </a:r>
          </a:p>
        </p:txBody>
      </p:sp>
      <p:cxnSp>
        <p:nvCxnSpPr>
          <p:cNvPr id="55" name="Straight Connector 54">
            <a:extLst>
              <a:ext uri="{FF2B5EF4-FFF2-40B4-BE49-F238E27FC236}">
                <a16:creationId xmlns:a16="http://schemas.microsoft.com/office/drawing/2014/main" id="{61F5E2BF-8E02-45E4-A365-DCDB983D6E0C}"/>
              </a:ext>
            </a:extLst>
          </p:cNvPr>
          <p:cNvCxnSpPr>
            <a:cxnSpLocks/>
          </p:cNvCxnSpPr>
          <p:nvPr/>
        </p:nvCxnSpPr>
        <p:spPr>
          <a:xfrm flipV="1">
            <a:off x="1841994" y="2737247"/>
            <a:ext cx="2287094" cy="995919"/>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45" name="Rectangle 44">
            <a:extLst>
              <a:ext uri="{FF2B5EF4-FFF2-40B4-BE49-F238E27FC236}">
                <a16:creationId xmlns:a16="http://schemas.microsoft.com/office/drawing/2014/main" id="{C3129679-4C49-45E1-8E62-55B8BFE2A3E2}"/>
              </a:ext>
            </a:extLst>
          </p:cNvPr>
          <p:cNvSpPr/>
          <p:nvPr/>
        </p:nvSpPr>
        <p:spPr bwMode="auto">
          <a:xfrm>
            <a:off x="7210776" y="3701600"/>
            <a:ext cx="4474718" cy="132651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MFA/PASSWORDLESS</a:t>
            </a:r>
            <a:r>
              <a:rPr kumimoji="0" lang="en-US" sz="1200" b="1"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&amp; </a:t>
            </a: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TRUST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Attackers have moved to Identity attacks like phishing and cred theft (which easily evade traditional network defenses)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Increase</a:t>
            </a:r>
            <a:r>
              <a:rPr kumimoji="0" lang="en-US" sz="1100" b="0"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cost of these attacks starting with administrative privileges and other business critical assets</a:t>
            </a:r>
            <a:endPar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1649030" y="1242561"/>
            <a:ext cx="1777130" cy="1777130"/>
            <a:chOff x="1389403" y="-447226"/>
            <a:chExt cx="2114718" cy="2114718"/>
          </a:xfrm>
        </p:grpSpPr>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1" name="Group 50">
            <a:extLst>
              <a:ext uri="{FF2B5EF4-FFF2-40B4-BE49-F238E27FC236}">
                <a16:creationId xmlns:a16="http://schemas.microsoft.com/office/drawing/2014/main" id="{ED2918ED-693B-4561-A0ED-4206AF38A247}"/>
              </a:ext>
            </a:extLst>
          </p:cNvPr>
          <p:cNvGrpSpPr/>
          <p:nvPr/>
        </p:nvGrpSpPr>
        <p:grpSpPr>
          <a:xfrm rot="20709262">
            <a:off x="3948184" y="2558043"/>
            <a:ext cx="350518" cy="350518"/>
            <a:chOff x="3794896" y="1574082"/>
            <a:chExt cx="841364" cy="841364"/>
          </a:xfrm>
        </p:grpSpPr>
        <p:sp>
          <p:nvSpPr>
            <p:cNvPr id="53" name="Oval 52">
              <a:extLst>
                <a:ext uri="{FF2B5EF4-FFF2-40B4-BE49-F238E27FC236}">
                  <a16:creationId xmlns:a16="http://schemas.microsoft.com/office/drawing/2014/main" id="{EE7607D8-F303-4861-8F0F-10AC5C810156}"/>
                </a:ext>
              </a:extLst>
            </p:cNvPr>
            <p:cNvSpPr/>
            <p:nvPr/>
          </p:nvSpPr>
          <p:spPr bwMode="auto">
            <a:xfrm>
              <a:off x="4078869" y="1858055"/>
              <a:ext cx="273422" cy="2734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12CD10EA-6DE8-4FDB-A308-C2A59E79AA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3725600" y="3354234"/>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2" name="Group 191">
            <a:extLst>
              <a:ext uri="{FF2B5EF4-FFF2-40B4-BE49-F238E27FC236}">
                <a16:creationId xmlns:a16="http://schemas.microsoft.com/office/drawing/2014/main" id="{3A608CEE-EDB3-491D-9D87-3FE54DBF986E}"/>
              </a:ext>
            </a:extLst>
          </p:cNvPr>
          <p:cNvGrpSpPr/>
          <p:nvPr/>
        </p:nvGrpSpPr>
        <p:grpSpPr>
          <a:xfrm>
            <a:off x="3922692" y="3983653"/>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496469" y="5509267"/>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5" y="359246"/>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6" name="Rectangle 55">
            <a:extLst>
              <a:ext uri="{FF2B5EF4-FFF2-40B4-BE49-F238E27FC236}">
                <a16:creationId xmlns:a16="http://schemas.microsoft.com/office/drawing/2014/main" id="{8391A65B-5639-4910-BF18-BC4CE3B8B2A8}"/>
              </a:ext>
            </a:extLst>
          </p:cNvPr>
          <p:cNvSpPr/>
          <p:nvPr/>
        </p:nvSpPr>
        <p:spPr bwMode="auto">
          <a:xfrm>
            <a:off x="7210774" y="5468032"/>
            <a:ext cx="4484757"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ts val="600"/>
              </a:spcAft>
              <a:defRPr/>
            </a:pPr>
            <a:r>
              <a:rPr lang="en-US" sz="1200" b="1" dirty="0">
                <a:gradFill>
                  <a:gsLst>
                    <a:gs pos="83000">
                      <a:srgbClr val="1A1A1A"/>
                    </a:gs>
                    <a:gs pos="100000">
                      <a:srgbClr val="0D0D0D"/>
                    </a:gs>
                  </a:gsLst>
                  <a:lin ang="5400000" scaled="1"/>
                </a:gradFill>
                <a:latin typeface="Segoe UI"/>
                <a:cs typeface="Segoe UI Semibold" panose="020B0702040204020203" pitchFamily="34" charset="0"/>
              </a:rPr>
              <a:t>ENABLE DDoS PROTECTION FOR CRITICAL SERVICES</a:t>
            </a:r>
          </a:p>
          <a:p>
            <a:pPr defTabSz="932472" fontAlgn="base">
              <a:spcBef>
                <a:spcPct val="0"/>
              </a:spcBef>
              <a:spcAft>
                <a:spcPct val="0"/>
              </a:spcAft>
            </a:pPr>
            <a:r>
              <a:rPr lang="en-US" sz="1100" dirty="0">
                <a:gradFill>
                  <a:gsLst>
                    <a:gs pos="83000">
                      <a:srgbClr val="1A1A1A"/>
                    </a:gs>
                    <a:gs pos="100000">
                      <a:srgbClr val="0D0D0D"/>
                    </a:gs>
                  </a:gsLst>
                  <a:lin ang="5400000" scaled="1"/>
                </a:gradFill>
                <a:latin typeface="Segoe UI"/>
                <a:cs typeface="Segoe UI Semibold" panose="020B0702040204020203" pitchFamily="34" charset="0"/>
              </a:rPr>
              <a:t>Ensure that your business-critical services have DDoS protection from Azure platform or a capable 3rd parties</a:t>
            </a:r>
          </a:p>
        </p:txBody>
      </p:sp>
      <p:sp>
        <p:nvSpPr>
          <p:cNvPr id="58" name="Rectangle 57">
            <a:extLst>
              <a:ext uri="{FF2B5EF4-FFF2-40B4-BE49-F238E27FC236}">
                <a16:creationId xmlns:a16="http://schemas.microsoft.com/office/drawing/2014/main" id="{B007AD6D-4832-4375-AD75-6515D6EE530A}"/>
              </a:ext>
            </a:extLst>
          </p:cNvPr>
          <p:cNvSpPr/>
          <p:nvPr/>
        </p:nvSpPr>
        <p:spPr>
          <a:xfrm>
            <a:off x="4004010" y="512499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6E6E6"/>
                </a:solidFill>
                <a:effectLst/>
                <a:uLnTx/>
                <a:uFillTx/>
                <a:latin typeface="Segoe UI"/>
                <a:ea typeface="+mn-ea"/>
                <a:cs typeface="+mn-cs"/>
              </a:rPr>
              <a:t>Price: $766.67 per month</a:t>
            </a:r>
          </a:p>
        </p:txBody>
      </p:sp>
    </p:spTree>
    <p:extLst>
      <p:ext uri="{BB962C8B-B14F-4D97-AF65-F5344CB8AC3E}">
        <p14:creationId xmlns:p14="http://schemas.microsoft.com/office/powerpoint/2010/main" val="340221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par>
                                <p:cTn id="15" presetID="22" presetClass="entr" presetSubtype="8"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22" presetClass="entr" presetSubtype="8"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22" presetClass="entr" presetSubtype="8"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48726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mj-lt"/>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p:txBody>
          <a:bodyPr/>
          <a:lstStyle/>
          <a:p>
            <a:r>
              <a:rPr lang="en-US"/>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3A12AA-3C67-43B7-BDC2-E3FF9DAAB5BC}"/>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8</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DA06ED69-F789-44A8-9C00-63738C5D365F}"/>
              </a:ext>
            </a:extLst>
          </p:cNvPr>
          <p:cNvSpPr/>
          <p:nvPr/>
        </p:nvSpPr>
        <p:spPr bwMode="auto">
          <a:xfrm>
            <a:off x="588262" y="1816098"/>
            <a:ext cx="5872154" cy="4584701"/>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WAF</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BEST PRACTICE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16098"/>
            <a:ext cx="5872164" cy="458470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Use Web App Firewall on All Internet Facing Applications</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t>Configure web application firewalls (WAFs) to protect all internet facing applications</a:t>
            </a: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Common security vulnerability types are often exploited by attackers targeting applications (either as an ingress point to the environment or as the ultimate objective). </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rPr>
              <a:t>WAFs are a critical mitigation for these attacks if you don’t have a mature security development lifecycle (SDL) to find/fix these vulnerabilities. WAFs also serve as an important safety measure even if you don’t have a mature SDL (much like a parachute in a plane).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t>Microsoft includes WAF capabilities in </a:t>
            </a:r>
            <a:r>
              <a:rPr lang="en-US" sz="1400" u="sng" dirty="0">
                <a:hlinkClick r:id="rId3"/>
              </a:rPr>
              <a:t>Azure Application Gateway</a:t>
            </a:r>
            <a:r>
              <a:rPr lang="en-US" sz="1400" dirty="0"/>
              <a:t> and many vendors offer these capabilities as standalone security appliances or as part of next generation firewalls.</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222948" y="1514702"/>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0CD1B11-4C20-4262-A714-330D517C13A0}"/>
                  </a:ext>
                </a:extLst>
              </p:cNvPr>
              <p:cNvGraphicFramePr>
                <a:graphicFrameLocks noChangeAspect="1"/>
              </p:cNvGraphicFramePr>
              <p:nvPr>
                <p:extLst>
                  <p:ext uri="{D42A27DB-BD31-4B8C-83A1-F6EECF244321}">
                    <p14:modId xmlns:p14="http://schemas.microsoft.com/office/powerpoint/2010/main" val="1733825208"/>
                  </p:ext>
                </p:extLst>
              </p:nvPr>
            </p:nvGraphicFramePr>
            <p:xfrm>
              <a:off x="6695836" y="2758362"/>
              <a:ext cx="4907902" cy="2760695"/>
            </p:xfrm>
            <a:graphic>
              <a:graphicData uri="http://schemas.microsoft.com/office/powerpoint/2016/slidezoom">
                <pslz:sldZm>
                  <pslz:sldZmObj sldId="4658" cId="3789271985">
                    <pslz:zmPr id="{1478779C-8BA2-45F7-9B06-D602C3672169}" returnToParent="0" transitionDur="1000">
                      <p166:blipFill xmlns:p166="http://schemas.microsoft.com/office/powerpoint/2016/6/main">
                        <a:blip r:embed="rId4"/>
                        <a:stretch>
                          <a:fillRect/>
                        </a:stretch>
                      </p166:blipFill>
                      <p166:spPr xmlns:p166="http://schemas.microsoft.com/office/powerpoint/2016/6/main">
                        <a:xfrm>
                          <a:off x="0" y="0"/>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0CD1B11-4C20-4262-A714-330D517C13A0}"/>
                  </a:ext>
                </a:extLst>
              </p:cNvPr>
              <p:cNvPicPr>
                <a:picLocks noGrp="1" noRot="1" noChangeAspect="1" noMove="1" noResize="1" noEditPoints="1" noAdjustHandles="1" noChangeArrowheads="1" noChangeShapeType="1"/>
              </p:cNvPicPr>
              <p:nvPr/>
            </p:nvPicPr>
            <p:blipFill>
              <a:blip r:embed="rId5"/>
              <a:stretch>
                <a:fillRect/>
              </a:stretch>
            </p:blipFill>
            <p:spPr>
              <a:xfrm>
                <a:off x="6695836" y="2758362"/>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A93F66C2-F18C-4F18-9D4F-5F09C7FAA0A5}"/>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6"/>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A93F66C2-F18C-4F18-9D4F-5F09C7FAA0A5}"/>
                  </a:ext>
                </a:extLst>
              </p:cNvPr>
              <p:cNvPicPr>
                <a:picLocks noGrp="1" noRot="1" noChangeAspect="1" noMove="1" noResize="1" noEditPoints="1" noAdjustHandles="1" noChangeArrowheads="1" noChangeShapeType="1"/>
              </p:cNvPicPr>
              <p:nvPr/>
            </p:nvPicPr>
            <p:blipFill>
              <a:blip r:embed="rId7"/>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6DA5335A-2948-465C-ACF1-B90F1836F727}"/>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361D5B8F-8B25-41B2-9EB3-7E5E5B34CBB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6756918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0E83DCC-DE89-45A6-B148-4630BAF15DD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9</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General Guidance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2239936"/>
            <a:ext cx="5657848" cy="35601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DD</a:t>
            </a:r>
            <a:r>
              <a:rPr lang="en-US" sz="1400" b="1" cap="small" dirty="0">
                <a:solidFill>
                  <a:srgbClr val="107C10"/>
                </a:solidFill>
                <a:latin typeface="Segoe UI" panose="020B0502040204020203" pitchFamily="34" charset="0"/>
                <a:cs typeface="Segoe UI" panose="020B0502040204020203" pitchFamily="34" charset="0"/>
              </a:rPr>
              <a:t>o</a:t>
            </a:r>
            <a:r>
              <a:rPr lang="en-US" sz="1400" b="1" cap="all" dirty="0">
                <a:solidFill>
                  <a:srgbClr val="107C10"/>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111730" y="193854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536FA42-74A1-4CB2-A666-21CD7144E4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536FA42-74A1-4CB2-A666-21CD7144E47C}"/>
                  </a:ext>
                </a:extLst>
              </p:cNvPr>
              <p:cNvPicPr>
                <a:picLocks noGrp="1" noRot="1" noChangeAspect="1" noMove="1" noResize="1" noEditPoints="1" noAdjustHandles="1" noChangeArrowheads="1" noChangeShapeType="1"/>
              </p:cNvPicPr>
              <p:nvPr/>
            </p:nvPicPr>
            <p:blipFill>
              <a:blip r:embed="rId9"/>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4FF70445-6CBF-48BC-8A58-EE3A373BEF7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DF25BF0A-CD3C-47DE-8F92-12999FB31024}"/>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5DD2E14-F1F4-4DE2-B131-CEDA40241437}"/>
                  </a:ext>
                </a:extLst>
              </p:cNvPr>
              <p:cNvGraphicFramePr>
                <a:graphicFrameLocks noChangeAspect="1"/>
              </p:cNvGraphicFramePr>
              <p:nvPr>
                <p:extLst>
                  <p:ext uri="{D42A27DB-BD31-4B8C-83A1-F6EECF244321}">
                    <p14:modId xmlns:p14="http://schemas.microsoft.com/office/powerpoint/2010/main" val="329831614"/>
                  </p:ext>
                </p:extLst>
              </p:nvPr>
            </p:nvGraphicFramePr>
            <p:xfrm>
              <a:off x="7019776" y="1434902"/>
              <a:ext cx="3933973" cy="2212860"/>
            </p:xfrm>
            <a:graphic>
              <a:graphicData uri="http://schemas.microsoft.com/office/powerpoint/2016/slidezoom">
                <pslz:sldZm>
                  <pslz:sldZmObj sldId="8450" cId="492507349">
                    <pslz:zmPr id="{A9B8ED98-C0D6-436D-9B11-50624EC3612E}" returnToParent="0" transitionDur="1000">
                      <p166:blipFill xmlns:p166="http://schemas.microsoft.com/office/powerpoint/2016/6/main">
                        <a:blip r:embed="rId10"/>
                        <a:stretch>
                          <a:fillRect/>
                        </a:stretch>
                      </p166:blipFill>
                      <p166:spPr xmlns:p166="http://schemas.microsoft.com/office/powerpoint/2016/6/main">
                        <a:xfrm>
                          <a:off x="0" y="0"/>
                          <a:ext cx="3933973" cy="221286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85DD2E14-F1F4-4DE2-B131-CEDA40241437}"/>
                  </a:ext>
                </a:extLst>
              </p:cNvPr>
              <p:cNvPicPr>
                <a:picLocks noGrp="1" noRot="1" noChangeAspect="1" noMove="1" noResize="1" noEditPoints="1" noAdjustHandles="1" noChangeArrowheads="1" noChangeShapeType="1"/>
              </p:cNvPicPr>
              <p:nvPr/>
            </p:nvPicPr>
            <p:blipFill>
              <a:blip r:embed="rId12"/>
              <a:stretch>
                <a:fillRect/>
              </a:stretch>
            </p:blipFill>
            <p:spPr>
              <a:xfrm>
                <a:off x="7019776" y="1434902"/>
                <a:ext cx="3933973" cy="221286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1983685169"/>
                  </p:ext>
                </p:extLst>
              </p:nvPr>
            </p:nvGraphicFramePr>
            <p:xfrm>
              <a:off x="7019777" y="3765720"/>
              <a:ext cx="3933973" cy="2212860"/>
            </p:xfrm>
            <a:graphic>
              <a:graphicData uri="http://schemas.microsoft.com/office/powerpoint/2016/slidezoom">
                <pslz:sldZm>
                  <pslz:sldZmObj sldId="4596" cId="303959496">
                    <pslz:zmPr id="{361C2F14-AF54-4B79-8835-E35314419496}" transitionDur="1000">
                      <p166:blipFill xmlns:p166="http://schemas.microsoft.com/office/powerpoint/2016/6/main">
                        <a:blip r:embed="rId13"/>
                        <a:stretch>
                          <a:fillRect/>
                        </a:stretch>
                      </p166:blipFill>
                      <p166:spPr xmlns:p166="http://schemas.microsoft.com/office/powerpoint/2016/6/main">
                        <a:xfrm>
                          <a:off x="0" y="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019777" y="376572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03136" y="5152791"/>
            <a:ext cx="5212080" cy="1156839"/>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62978" y="2461654"/>
            <a:ext cx="5212080" cy="1434537"/>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39492" y="418123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62978" y="121052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043387" y="1251805"/>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dirty="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cstate="print">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CB1B0-FB36-4646-A187-738083ABBBA0}"/>
              </a:ext>
            </a:extLst>
          </p:cNvPr>
          <p:cNvSpPr/>
          <p:nvPr/>
        </p:nvSpPr>
        <p:spPr bwMode="auto">
          <a:xfrm>
            <a:off x="6219801"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7" name="Rectangle 26">
            <a:extLst>
              <a:ext uri="{FF2B5EF4-FFF2-40B4-BE49-F238E27FC236}">
                <a16:creationId xmlns:a16="http://schemas.microsoft.com/office/drawing/2014/main" id="{71CB982F-0D9E-43EB-A4D7-F7BDF2974B64}"/>
              </a:ext>
            </a:extLst>
          </p:cNvPr>
          <p:cNvSpPr/>
          <p:nvPr/>
        </p:nvSpPr>
        <p:spPr bwMode="auto">
          <a:xfrm>
            <a:off x="584199"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4" name="Rectangle 23">
            <a:extLst>
              <a:ext uri="{FF2B5EF4-FFF2-40B4-BE49-F238E27FC236}">
                <a16:creationId xmlns:a16="http://schemas.microsoft.com/office/drawing/2014/main" id="{487967F1-E9E0-40E3-B05C-6C15585A6558}"/>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10</a:t>
            </a:r>
            <a:endParaRPr lang="en-US" sz="2800" dirty="0">
              <a:solidFill>
                <a:schemeClr val="bg1"/>
              </a:solidFill>
              <a:latin typeface="+mj-lt"/>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4199"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a:solidFill>
                <a:srgbClr val="107C10"/>
              </a:solidFill>
            </a:endParaRP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What </a:t>
            </a:r>
            <a:r>
              <a:rPr lang="en-US" sz="140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Why </a:t>
            </a:r>
            <a:r>
              <a:rPr lang="en-US" sz="140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How </a:t>
            </a:r>
            <a:r>
              <a:rPr lang="en-US" sz="1400">
                <a:gradFill>
                  <a:gsLst>
                    <a:gs pos="1250">
                      <a:srgbClr val="1A1A1A"/>
                    </a:gs>
                    <a:gs pos="100000">
                      <a:srgbClr val="1A1A1A"/>
                    </a:gs>
                  </a:gsLst>
                  <a:lin ang="5400000" scaled="0"/>
                </a:gradFill>
              </a:rPr>
              <a:t>–</a:t>
            </a:r>
            <a:r>
              <a:rPr lang="en-US" sz="1400" b="1">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Add to Azure tenant</a:t>
            </a:r>
            <a:endParaRPr lang="en-US" sz="1100">
              <a:gradFill>
                <a:gsLst>
                  <a:gs pos="1250">
                    <a:srgbClr val="1A1A1A"/>
                  </a:gs>
                  <a:gs pos="100000">
                    <a:srgbClr val="1A1A1A"/>
                  </a:gs>
                </a:gsLst>
                <a:lin ang="5400000" scaled="0"/>
              </a:gradFill>
            </a:endParaRPr>
          </a:p>
        </p:txBody>
      </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21385"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CHOICES</a:t>
            </a: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2976804"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11" name="Group 10">
            <a:extLst>
              <a:ext uri="{FF2B5EF4-FFF2-40B4-BE49-F238E27FC236}">
                <a16:creationId xmlns:a16="http://schemas.microsoft.com/office/drawing/2014/main" id="{E37E93BB-C00D-4854-AC8E-978E0C5BAB6B}"/>
              </a:ext>
            </a:extLst>
          </p:cNvPr>
          <p:cNvGrpSpPr/>
          <p:nvPr/>
        </p:nvGrpSpPr>
        <p:grpSpPr>
          <a:xfrm>
            <a:off x="8613990"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BC391D2C-2061-48FA-90F8-E2941562890A}"/>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5"/>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8" name="Slide Zoom 27">
                <a:extLst>
                  <a:ext uri="{FF2B5EF4-FFF2-40B4-BE49-F238E27FC236}">
                    <a16:creationId xmlns:a16="http://schemas.microsoft.com/office/drawing/2014/main" id="{BC391D2C-2061-48FA-90F8-E2941562890A}"/>
                  </a:ext>
                </a:extLst>
              </p:cNvPr>
              <p:cNvPicPr>
                <a:picLocks noGrp="1" noRot="1" noChangeAspect="1" noMove="1" noResize="1" noEditPoints="1" noAdjustHandles="1" noChangeArrowheads="1" noChangeShapeType="1"/>
              </p:cNvPicPr>
              <p:nvPr/>
            </p:nvPicPr>
            <p:blipFill>
              <a:blip r:embed="rId6"/>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9" name="TextBox 28">
            <a:extLst>
              <a:ext uri="{FF2B5EF4-FFF2-40B4-BE49-F238E27FC236}">
                <a16:creationId xmlns:a16="http://schemas.microsoft.com/office/drawing/2014/main" id="{D1B601CF-323C-4EAB-8AEE-A9BAE4D56246}"/>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56731B8F-443F-4F14-8B15-3339FFEF450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4503271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DDC4464-75AA-4D93-971A-FD52F4D36BB6}"/>
              </a:ext>
            </a:extLst>
          </p:cNvPr>
          <p:cNvSpPr txBox="1">
            <a:spLocks/>
          </p:cNvSpPr>
          <p:nvPr/>
        </p:nvSpPr>
        <p:spPr>
          <a:xfrm>
            <a:off x="910940" y="2690336"/>
            <a:ext cx="10370120" cy="738664"/>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pPr algn="ctr"/>
            <a:r>
              <a:rPr lang="en-US" sz="6600" dirty="0">
                <a:gradFill>
                  <a:gsLst>
                    <a:gs pos="1250">
                      <a:srgbClr val="1A1A1A"/>
                    </a:gs>
                    <a:gs pos="100000">
                      <a:srgbClr val="1A1A1A"/>
                    </a:gs>
                  </a:gsLst>
                  <a:lin ang="5400000" scaled="0"/>
                </a:gradFill>
              </a:rPr>
              <a:t>Thank you!</a:t>
            </a:r>
            <a:endParaRPr lang="en-US" sz="4000" b="1" kern="0" cap="all" spc="118" dirty="0">
              <a:solidFill>
                <a:srgbClr val="107C10"/>
              </a:solidFill>
              <a:ea typeface="Segoe UI Black" pitchFamily="34"/>
            </a:endParaRPr>
          </a:p>
        </p:txBody>
      </p:sp>
    </p:spTree>
    <p:extLst>
      <p:ext uri="{BB962C8B-B14F-4D97-AF65-F5344CB8AC3E}">
        <p14:creationId xmlns:p14="http://schemas.microsoft.com/office/powerpoint/2010/main" val="13111319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4159950" cy="727197"/>
          </a:xfrm>
          <a:prstGeom prst="rect">
            <a:avLst/>
          </a:prstGeom>
        </p:spPr>
        <p:txBody>
          <a:bodyPr wrap="square" anchor="t">
            <a:normAutofit/>
          </a:bodyPr>
          <a:lstStyle/>
          <a:p>
            <a:r>
              <a:rPr lang="en-US" sz="3600" dirty="0">
                <a:solidFill>
                  <a:schemeClr val="tx1"/>
                </a:solidFill>
              </a:rPr>
              <a:t>Agenda</a:t>
            </a:r>
          </a:p>
        </p:txBody>
      </p:sp>
      <p:pic>
        <p:nvPicPr>
          <p:cNvPr id="5" name="Picture Placeholder 4" descr="A person sitting in a living room&#10;&#10;Description automatically generated">
            <a:extLst>
              <a:ext uri="{FF2B5EF4-FFF2-40B4-BE49-F238E27FC236}">
                <a16:creationId xmlns:a16="http://schemas.microsoft.com/office/drawing/2014/main" id="{C03CCD6C-D707-4CB2-AB05-365EA25D537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l="16635" r="16635"/>
          <a:stretch>
            <a:fillRect/>
          </a:stretch>
        </p:blipFill>
        <p:spPr/>
      </p:pic>
      <p:sp>
        <p:nvSpPr>
          <p:cNvPr id="6" name="Text Placeholder 5"/>
          <p:cNvSpPr>
            <a:spLocks noGrp="1"/>
          </p:cNvSpPr>
          <p:nvPr>
            <p:ph type="body" sz="quarter" idx="4294967295"/>
          </p:nvPr>
        </p:nvSpPr>
        <p:spPr>
          <a:xfrm>
            <a:off x="588263" y="1393581"/>
            <a:ext cx="6669087" cy="4397619"/>
          </a:xfrm>
          <a:prstGeom prst="rect">
            <a:avLst/>
          </a:prstGeom>
        </p:spPr>
        <p:txBody>
          <a:bodyPr wrap="square" anchor="ctr">
            <a:normAutofit/>
          </a:bodyPr>
          <a:lstStyle/>
          <a:p>
            <a:pPr marL="0" indent="0">
              <a:spcBef>
                <a:spcPts val="1200"/>
              </a:spcBef>
              <a:buNone/>
            </a:pPr>
            <a:r>
              <a:rPr lang="en-US" sz="2000" dirty="0">
                <a:gradFill>
                  <a:gsLst>
                    <a:gs pos="1250">
                      <a:schemeClr val="tx1"/>
                    </a:gs>
                    <a:gs pos="100000">
                      <a:schemeClr val="tx1"/>
                    </a:gs>
                  </a:gsLst>
                  <a:lin ang="5400000" scaled="0"/>
                </a:gradFill>
                <a:latin typeface="+mj-lt"/>
              </a:rPr>
              <a:t>Introduction: </a:t>
            </a:r>
          </a:p>
          <a:p>
            <a:pPr indent="-342900">
              <a:buFont typeface="Wingdings" panose="05000000000000000000" pitchFamily="2" charset="2"/>
              <a:buChar char="§"/>
            </a:pPr>
            <a:r>
              <a:rPr lang="en-US" sz="2000" dirty="0"/>
              <a:t>Azure Security Compass </a:t>
            </a:r>
          </a:p>
          <a:p>
            <a:pPr indent="-342900">
              <a:spcAft>
                <a:spcPts val="1200"/>
              </a:spcAft>
              <a:buFont typeface="Wingdings" panose="05000000000000000000" pitchFamily="2" charset="2"/>
              <a:buChar char="§"/>
            </a:pPr>
            <a:r>
              <a:rPr lang="en-US" sz="2000" dirty="0"/>
              <a:t>Secure Score</a:t>
            </a:r>
          </a:p>
          <a:p>
            <a:pPr marL="0" indent="0">
              <a:spcBef>
                <a:spcPts val="1200"/>
              </a:spcBef>
              <a:spcAft>
                <a:spcPts val="1200"/>
              </a:spcAft>
              <a:buNone/>
            </a:pPr>
            <a:r>
              <a:rPr lang="en-US" sz="2000" dirty="0">
                <a:gradFill>
                  <a:gsLst>
                    <a:gs pos="1250">
                      <a:schemeClr val="tx1"/>
                    </a:gs>
                    <a:gs pos="100000">
                      <a:schemeClr val="tx1"/>
                    </a:gs>
                  </a:gsLst>
                  <a:lin ang="5400000" scaled="0"/>
                </a:gradFill>
                <a:latin typeface="+mj-lt"/>
              </a:rPr>
              <a:t>Top 10 Best practices</a:t>
            </a:r>
          </a:p>
          <a:p>
            <a:pPr marL="0" indent="0">
              <a:spcBef>
                <a:spcPts val="1200"/>
              </a:spcBef>
              <a:buNone/>
            </a:pPr>
            <a:r>
              <a:rPr lang="en-US" sz="2000" dirty="0">
                <a:gradFill>
                  <a:gsLst>
                    <a:gs pos="1250">
                      <a:schemeClr val="tx1"/>
                    </a:gs>
                    <a:gs pos="100000">
                      <a:schemeClr val="tx1"/>
                    </a:gs>
                  </a:gsLst>
                  <a:lin ang="5400000" scaled="0"/>
                </a:gradFill>
                <a:latin typeface="+mj-lt"/>
              </a:rPr>
              <a:t>Calls to Action</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Follow Best Practices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Learn More</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Share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Provide Feedback</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Security compass?</a:t>
            </a:r>
          </a:p>
        </p:txBody>
      </p:sp>
      <p:sp>
        <p:nvSpPr>
          <p:cNvPr id="6" name="Text Placeholder 5"/>
          <p:cNvSpPr>
            <a:spLocks noGrp="1"/>
          </p:cNvSpPr>
          <p:nvPr>
            <p:ph sz="quarter" idx="4294967295"/>
          </p:nvPr>
        </p:nvSpPr>
        <p:spPr>
          <a:xfrm>
            <a:off x="791633" y="1222000"/>
            <a:ext cx="10751001" cy="1698927"/>
          </a:xfrm>
        </p:spPr>
        <p:txBody>
          <a:bodyPr/>
          <a:lstStyle/>
          <a:p>
            <a:pPr marL="0" indent="0">
              <a:buNone/>
            </a:pPr>
            <a:r>
              <a:rPr lang="en-US" sz="2400" dirty="0">
                <a:latin typeface="+mj-lt"/>
              </a:rPr>
              <a:t>Azure Security Guidance</a:t>
            </a:r>
          </a:p>
          <a:p>
            <a:pPr marL="0" indent="0">
              <a:buNone/>
            </a:pPr>
            <a:r>
              <a:rPr lang="en-US" sz="1800" dirty="0"/>
              <a:t>Strategy Transformation Guidance</a:t>
            </a:r>
          </a:p>
          <a:p>
            <a:pPr marL="0" indent="0">
              <a:buNone/>
            </a:pPr>
            <a:r>
              <a:rPr lang="en-US" sz="1800" dirty="0"/>
              <a:t>Changes from On-premises Security</a:t>
            </a:r>
            <a:endParaRPr lang="en-US" sz="1800" dirty="0">
              <a:highlight>
                <a:srgbClr val="FFFF00"/>
              </a:highlight>
            </a:endParaRPr>
          </a:p>
          <a:p>
            <a:pPr marL="0" indent="0">
              <a:buNone/>
            </a:pPr>
            <a:r>
              <a:rPr lang="en-US" sz="1800" dirty="0"/>
              <a:t>Reference Models / Diagrams</a:t>
            </a:r>
          </a:p>
          <a:p>
            <a:pPr marL="0" indent="0">
              <a:buNone/>
            </a:pPr>
            <a:r>
              <a:rPr lang="en-US" sz="1800" dirty="0"/>
              <a:t>Actionable Best Practices (Top 10 is a subset)</a:t>
            </a:r>
          </a:p>
        </p:txBody>
      </p:sp>
      <p:pic>
        <p:nvPicPr>
          <p:cNvPr id="2" name="Picture 1">
            <a:extLst>
              <a:ext uri="{FF2B5EF4-FFF2-40B4-BE49-F238E27FC236}">
                <a16:creationId xmlns:a16="http://schemas.microsoft.com/office/drawing/2014/main" id="{E36E05AE-E1AB-4D5F-87F7-87449C0281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109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5" name="Picture 4">
            <a:extLst>
              <a:ext uri="{FF2B5EF4-FFF2-40B4-BE49-F238E27FC236}">
                <a16:creationId xmlns:a16="http://schemas.microsoft.com/office/drawing/2014/main" id="{983D4179-78C3-446A-B094-F1D771CB05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64912"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7" name="Picture 6">
            <a:extLst>
              <a:ext uri="{FF2B5EF4-FFF2-40B4-BE49-F238E27FC236}">
                <a16:creationId xmlns:a16="http://schemas.microsoft.com/office/drawing/2014/main" id="{E7F44987-A479-446B-81BA-0DAE5D0AC1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4236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8" name="Picture 7">
            <a:extLst>
              <a:ext uri="{FF2B5EF4-FFF2-40B4-BE49-F238E27FC236}">
                <a16:creationId xmlns:a16="http://schemas.microsoft.com/office/drawing/2014/main" id="{F40303D6-5BF5-4E97-923F-E29988FF35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1000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9" name="Picture 8">
            <a:extLst>
              <a:ext uri="{FF2B5EF4-FFF2-40B4-BE49-F238E27FC236}">
                <a16:creationId xmlns:a16="http://schemas.microsoft.com/office/drawing/2014/main" id="{B89E520F-B66E-4C6B-B2E8-EAF8F6DB5A2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364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0" name="Picture 9">
            <a:extLst>
              <a:ext uri="{FF2B5EF4-FFF2-40B4-BE49-F238E27FC236}">
                <a16:creationId xmlns:a16="http://schemas.microsoft.com/office/drawing/2014/main" id="{36C448F4-B531-4F42-98D7-B8DFBDC856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76184"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1" name="Picture 10">
            <a:extLst>
              <a:ext uri="{FF2B5EF4-FFF2-40B4-BE49-F238E27FC236}">
                <a16:creationId xmlns:a16="http://schemas.microsoft.com/office/drawing/2014/main" id="{6DA8FE08-4E64-436E-89FC-A42AD839EB8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8745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3" name="Picture 12">
            <a:extLst>
              <a:ext uri="{FF2B5EF4-FFF2-40B4-BE49-F238E27FC236}">
                <a16:creationId xmlns:a16="http://schemas.microsoft.com/office/drawing/2014/main" id="{D7AB46CE-21E0-4F80-A252-D4A864C70C6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821270" y="3162225"/>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4" name="Picture 3">
            <a:extLst>
              <a:ext uri="{FF2B5EF4-FFF2-40B4-BE49-F238E27FC236}">
                <a16:creationId xmlns:a16="http://schemas.microsoft.com/office/drawing/2014/main" id="{348A0957-E9A4-460B-9AA0-69FB571550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872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16" name="Rectangle 15">
            <a:extLst>
              <a:ext uri="{FF2B5EF4-FFF2-40B4-BE49-F238E27FC236}">
                <a16:creationId xmlns:a16="http://schemas.microsoft.com/office/drawing/2014/main" id="{F1F44A6B-1557-4743-B172-7DDC77C4EAA1}"/>
              </a:ext>
            </a:extLst>
          </p:cNvPr>
          <p:cNvSpPr/>
          <p:nvPr/>
        </p:nvSpPr>
        <p:spPr bwMode="auto">
          <a:xfrm>
            <a:off x="0" y="3984171"/>
            <a:ext cx="12192000" cy="2873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771A7B4-E9A3-4C53-90A6-A3C6C74BC52B}"/>
              </a:ext>
            </a:extLst>
          </p:cNvPr>
          <p:cNvSpPr/>
          <p:nvPr/>
        </p:nvSpPr>
        <p:spPr bwMode="auto">
          <a:xfrm>
            <a:off x="584200"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Architecture Documentation</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2"/>
              </a:rPr>
              <a:t>aka.ms/</a:t>
            </a:r>
            <a:r>
              <a:rPr lang="en-US" sz="1600" dirty="0" err="1">
                <a:gradFill>
                  <a:gsLst>
                    <a:gs pos="1250">
                      <a:srgbClr val="000000"/>
                    </a:gs>
                    <a:gs pos="100000">
                      <a:srgbClr val="000000"/>
                    </a:gs>
                  </a:gsLst>
                  <a:lin ang="5400000" scaled="0"/>
                </a:gradFill>
                <a:latin typeface="+mj-lt"/>
                <a:hlinkClick r:id="rId12"/>
              </a:rPr>
              <a:t>AzureSecurityArchitecture</a:t>
            </a:r>
            <a:r>
              <a:rPr lang="en-US" sz="1600" dirty="0">
                <a:gradFill>
                  <a:gsLst>
                    <a:gs pos="1250">
                      <a:srgbClr val="000000"/>
                    </a:gs>
                    <a:gs pos="100000">
                      <a:srgbClr val="000000"/>
                    </a:gs>
                  </a:gsLst>
                  <a:lin ang="5400000" scaled="0"/>
                </a:gradFill>
                <a:latin typeface="+mj-lt"/>
              </a:rPr>
              <a:t> </a:t>
            </a:r>
          </a:p>
        </p:txBody>
      </p:sp>
      <p:sp>
        <p:nvSpPr>
          <p:cNvPr id="46" name="Rectangle 45">
            <a:extLst>
              <a:ext uri="{FF2B5EF4-FFF2-40B4-BE49-F238E27FC236}">
                <a16:creationId xmlns:a16="http://schemas.microsoft.com/office/drawing/2014/main" id="{DC533335-7DB1-4DC4-88E0-DAC557706DAE}"/>
              </a:ext>
            </a:extLst>
          </p:cNvPr>
          <p:cNvSpPr/>
          <p:nvPr/>
        </p:nvSpPr>
        <p:spPr bwMode="auto">
          <a:xfrm>
            <a:off x="4287689"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Download Site</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3"/>
              </a:rPr>
              <a:t>aka.ms/</a:t>
            </a:r>
            <a:r>
              <a:rPr lang="en-US" sz="1600" dirty="0" err="1">
                <a:gradFill>
                  <a:gsLst>
                    <a:gs pos="1250">
                      <a:srgbClr val="000000"/>
                    </a:gs>
                    <a:gs pos="100000">
                      <a:srgbClr val="000000"/>
                    </a:gs>
                  </a:gsLst>
                  <a:lin ang="5400000" scaled="0"/>
                </a:gradFill>
                <a:latin typeface="+mj-lt"/>
                <a:hlinkClick r:id="rId13"/>
              </a:rPr>
              <a:t>AzureSecurityCompass</a:t>
            </a:r>
            <a:r>
              <a:rPr lang="en-US" sz="1600" dirty="0">
                <a:gradFill>
                  <a:gsLst>
                    <a:gs pos="1250">
                      <a:srgbClr val="000000"/>
                    </a:gs>
                    <a:gs pos="100000">
                      <a:srgbClr val="000000"/>
                    </a:gs>
                  </a:gsLst>
                  <a:lin ang="5400000" scaled="0"/>
                </a:gradFill>
                <a:latin typeface="+mj-lt"/>
              </a:rPr>
              <a:t>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Slides</a:t>
            </a:r>
            <a:r>
              <a:rPr lang="en-US" sz="1600" dirty="0">
                <a:gradFill>
                  <a:gsLst>
                    <a:gs pos="1250">
                      <a:srgbClr val="000000"/>
                    </a:gs>
                    <a:gs pos="100000">
                      <a:srgbClr val="000000"/>
                    </a:gs>
                  </a:gsLst>
                  <a:lin ang="5400000" scaled="0"/>
                </a:gradFill>
                <a:latin typeface="+mj-lt"/>
              </a:rPr>
              <a:t> –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Tracking Spreadsheets</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And more…</a:t>
            </a:r>
            <a:endParaRPr lang="en-US" sz="1600" dirty="0">
              <a:gradFill>
                <a:gsLst>
                  <a:gs pos="1250">
                    <a:srgbClr val="000000"/>
                  </a:gs>
                  <a:gs pos="100000">
                    <a:srgbClr val="000000"/>
                  </a:gs>
                </a:gsLst>
                <a:lin ang="5400000" scaled="0"/>
              </a:gradFill>
              <a:latin typeface="+mj-lt"/>
            </a:endParaRPr>
          </a:p>
        </p:txBody>
      </p:sp>
      <p:sp>
        <p:nvSpPr>
          <p:cNvPr id="47" name="Rectangle 46">
            <a:extLst>
              <a:ext uri="{FF2B5EF4-FFF2-40B4-BE49-F238E27FC236}">
                <a16:creationId xmlns:a16="http://schemas.microsoft.com/office/drawing/2014/main" id="{4E28F838-3B19-47D4-B382-05A3A4D09D1B}"/>
              </a:ext>
            </a:extLst>
          </p:cNvPr>
          <p:cNvSpPr/>
          <p:nvPr/>
        </p:nvSpPr>
        <p:spPr bwMode="auto">
          <a:xfrm>
            <a:off x="7991177"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Videos</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4"/>
              </a:rPr>
              <a:t>aka.ms/</a:t>
            </a:r>
            <a:r>
              <a:rPr lang="en-US" sz="1600" dirty="0" err="1">
                <a:gradFill>
                  <a:gsLst>
                    <a:gs pos="1250">
                      <a:srgbClr val="000000"/>
                    </a:gs>
                    <a:gs pos="100000">
                      <a:srgbClr val="000000"/>
                    </a:gs>
                  </a:gsLst>
                  <a:lin ang="5400000" scaled="0"/>
                </a:gradFill>
                <a:latin typeface="+mj-lt"/>
                <a:hlinkClick r:id="rId14"/>
              </a:rPr>
              <a:t>AzureSecurityCompass</a:t>
            </a:r>
            <a:r>
              <a:rPr lang="en-US" sz="1600" dirty="0">
                <a:gradFill>
                  <a:gsLst>
                    <a:gs pos="1250">
                      <a:srgbClr val="000000"/>
                    </a:gs>
                    <a:gs pos="100000">
                      <a:srgbClr val="000000"/>
                    </a:gs>
                  </a:gsLst>
                  <a:lin ang="5400000" scaled="0"/>
                </a:gradFill>
                <a:latin typeface="+mj-lt"/>
                <a:hlinkClick r:id="rId14"/>
              </a:rPr>
              <a:t>-Videos</a:t>
            </a:r>
            <a:r>
              <a:rPr lang="en-US" sz="1600" dirty="0">
                <a:gradFill>
                  <a:gsLst>
                    <a:gs pos="1250">
                      <a:srgbClr val="000000"/>
                    </a:gs>
                    <a:gs pos="100000">
                      <a:srgbClr val="000000"/>
                    </a:gs>
                  </a:gsLst>
                  <a:lin ang="5400000" scaled="0"/>
                </a:gradFill>
                <a:latin typeface="+mj-lt"/>
              </a:rPr>
              <a:t> </a:t>
            </a:r>
          </a:p>
        </p:txBody>
      </p:sp>
      <p:pic>
        <p:nvPicPr>
          <p:cNvPr id="54" name="Picture 53">
            <a:extLst>
              <a:ext uri="{FF2B5EF4-FFF2-40B4-BE49-F238E27FC236}">
                <a16:creationId xmlns:a16="http://schemas.microsoft.com/office/drawing/2014/main" id="{354613E0-4A29-44EF-8ED3-53A48E0FDE5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90303" y="4332692"/>
            <a:ext cx="731519" cy="627576"/>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5" name="Picture 54">
            <a:extLst>
              <a:ext uri="{FF2B5EF4-FFF2-40B4-BE49-F238E27FC236}">
                <a16:creationId xmlns:a16="http://schemas.microsoft.com/office/drawing/2014/main" id="{33679C9D-51DD-4C19-8032-78B601F0902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090303" y="4690589"/>
            <a:ext cx="731519" cy="109628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6" name="Picture 55">
            <a:extLst>
              <a:ext uri="{FF2B5EF4-FFF2-40B4-BE49-F238E27FC236}">
                <a16:creationId xmlns:a16="http://schemas.microsoft.com/office/drawing/2014/main" id="{5AA2FEDF-C13E-4BB5-B70D-5EC61DE34A5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090303" y="4962279"/>
            <a:ext cx="731519" cy="109828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7" name="Picture 56">
            <a:extLst>
              <a:ext uri="{FF2B5EF4-FFF2-40B4-BE49-F238E27FC236}">
                <a16:creationId xmlns:a16="http://schemas.microsoft.com/office/drawing/2014/main" id="{23996C2F-676E-4202-BD64-70CF52FF8F1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090302" y="5308595"/>
            <a:ext cx="731519" cy="1130832"/>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8" name="Picture 57">
            <a:extLst>
              <a:ext uri="{FF2B5EF4-FFF2-40B4-BE49-F238E27FC236}">
                <a16:creationId xmlns:a16="http://schemas.microsoft.com/office/drawing/2014/main" id="{C66BF040-F142-4A26-8E4D-ED381DBCA45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727825" y="4332692"/>
            <a:ext cx="914400" cy="106155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9" name="Picture 58">
            <a:extLst>
              <a:ext uri="{FF2B5EF4-FFF2-40B4-BE49-F238E27FC236}">
                <a16:creationId xmlns:a16="http://schemas.microsoft.com/office/drawing/2014/main" id="{0C4AD1A3-42B8-4676-8F1E-A467F551CE8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496550" y="4332692"/>
            <a:ext cx="914400" cy="73657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cxnSp>
        <p:nvCxnSpPr>
          <p:cNvPr id="12" name="Straight Connector 11">
            <a:extLst>
              <a:ext uri="{FF2B5EF4-FFF2-40B4-BE49-F238E27FC236}">
                <a16:creationId xmlns:a16="http://schemas.microsoft.com/office/drawing/2014/main" id="{C97548D4-1E65-4FB6-A19D-C227A3ADDE30}"/>
              </a:ext>
            </a:extLst>
          </p:cNvPr>
          <p:cNvCxnSpPr>
            <a:cxnSpLocks/>
          </p:cNvCxnSpPr>
          <p:nvPr/>
        </p:nvCxnSpPr>
        <p:spPr>
          <a:xfrm>
            <a:off x="5931096" y="3030631"/>
            <a:ext cx="586050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D3E0302-E4D5-468B-AF31-AEF31CB9A192}"/>
                  </a:ext>
                </a:extLst>
              </p:cNvPr>
              <p:cNvGraphicFramePr>
                <a:graphicFrameLocks noChangeAspect="1"/>
              </p:cNvGraphicFramePr>
              <p:nvPr>
                <p:extLst>
                  <p:ext uri="{D42A27DB-BD31-4B8C-83A1-F6EECF244321}">
                    <p14:modId xmlns:p14="http://schemas.microsoft.com/office/powerpoint/2010/main" val="471243221"/>
                  </p:ext>
                </p:extLst>
              </p:nvPr>
            </p:nvGraphicFramePr>
            <p:xfrm>
              <a:off x="5931096" y="1229395"/>
              <a:ext cx="2892889" cy="1627250"/>
            </p:xfrm>
            <a:graphic>
              <a:graphicData uri="http://schemas.microsoft.com/office/powerpoint/2016/slidezoom">
                <pslz:sldZm>
                  <pslz:sldZmObj sldId="4520" cId="2829198866">
                    <pslz:zmPr id="{F76E1C55-D656-4EEE-BD2B-50B5E9005EB0}" returnToParent="0" transitionDur="1000">
                      <p166:blipFill xmlns:p166="http://schemas.microsoft.com/office/powerpoint/2016/6/main">
                        <a:blip r:embed="rId21"/>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5" name="Slide Zoom 14">
                <a:hlinkClick r:id="rId22" action="ppaction://hlinksldjump"/>
                <a:extLst>
                  <a:ext uri="{FF2B5EF4-FFF2-40B4-BE49-F238E27FC236}">
                    <a16:creationId xmlns:a16="http://schemas.microsoft.com/office/drawing/2014/main" id="{DD3E0302-E4D5-468B-AF31-AEF31CB9A192}"/>
                  </a:ext>
                </a:extLst>
              </p:cNvPr>
              <p:cNvPicPr>
                <a:picLocks noGrp="1" noRot="1" noChangeAspect="1" noMove="1" noResize="1" noEditPoints="1" noAdjustHandles="1" noChangeArrowheads="1" noChangeShapeType="1"/>
              </p:cNvPicPr>
              <p:nvPr/>
            </p:nvPicPr>
            <p:blipFill>
              <a:blip r:embed="rId23"/>
              <a:stretch>
                <a:fillRect/>
              </a:stretch>
            </p:blipFill>
            <p:spPr>
              <a:xfrm>
                <a:off x="5931096" y="1229395"/>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33D1FF06-ED25-4E57-8F7F-E071EC8A7226}"/>
                  </a:ext>
                </a:extLst>
              </p:cNvPr>
              <p:cNvGraphicFramePr>
                <a:graphicFrameLocks noChangeAspect="1"/>
              </p:cNvGraphicFramePr>
              <p:nvPr>
                <p:extLst>
                  <p:ext uri="{D42A27DB-BD31-4B8C-83A1-F6EECF244321}">
                    <p14:modId xmlns:p14="http://schemas.microsoft.com/office/powerpoint/2010/main" val="4195577065"/>
                  </p:ext>
                </p:extLst>
              </p:nvPr>
            </p:nvGraphicFramePr>
            <p:xfrm>
              <a:off x="8926196" y="1228232"/>
              <a:ext cx="2892889" cy="1627250"/>
            </p:xfrm>
            <a:graphic>
              <a:graphicData uri="http://schemas.microsoft.com/office/powerpoint/2016/slidezoom">
                <pslz:sldZm>
                  <pslz:sldZmObj sldId="4667" cId="4169820416">
                    <pslz:zmPr id="{55828185-9297-4CEE-AA1E-825E5C043F19}" returnToParent="0" transitionDur="1000">
                      <p166:blipFill xmlns:p166="http://schemas.microsoft.com/office/powerpoint/2016/6/main">
                        <a:blip r:embed="rId24"/>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0" name="Slide Zoom 19">
                <a:hlinkClick r:id="rId25" action="ppaction://hlinksldjump"/>
                <a:extLst>
                  <a:ext uri="{FF2B5EF4-FFF2-40B4-BE49-F238E27FC236}">
                    <a16:creationId xmlns:a16="http://schemas.microsoft.com/office/drawing/2014/main" id="{33D1FF06-ED25-4E57-8F7F-E071EC8A7226}"/>
                  </a:ext>
                </a:extLst>
              </p:cNvPr>
              <p:cNvPicPr>
                <a:picLocks noGrp="1" noRot="1" noChangeAspect="1" noMove="1" noResize="1" noEditPoints="1" noAdjustHandles="1" noChangeArrowheads="1" noChangeShapeType="1"/>
              </p:cNvPicPr>
              <p:nvPr/>
            </p:nvPicPr>
            <p:blipFill>
              <a:blip r:embed="rId26"/>
              <a:stretch>
                <a:fillRect/>
              </a:stretch>
            </p:blipFill>
            <p:spPr>
              <a:xfrm>
                <a:off x="8926196" y="1228232"/>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grpSp>
        <p:nvGrpSpPr>
          <p:cNvPr id="36" name="Group 35">
            <a:extLst>
              <a:ext uri="{FF2B5EF4-FFF2-40B4-BE49-F238E27FC236}">
                <a16:creationId xmlns:a16="http://schemas.microsoft.com/office/drawing/2014/main" id="{C052E99C-6A4A-41DF-982A-3A5D604DC882}"/>
              </a:ext>
            </a:extLst>
          </p:cNvPr>
          <p:cNvGrpSpPr/>
          <p:nvPr/>
        </p:nvGrpSpPr>
        <p:grpSpPr>
          <a:xfrm>
            <a:off x="11478472" y="3296217"/>
            <a:ext cx="188672" cy="45719"/>
            <a:chOff x="6660452" y="3094221"/>
            <a:chExt cx="188672" cy="45719"/>
          </a:xfrm>
        </p:grpSpPr>
        <p:sp>
          <p:nvSpPr>
            <p:cNvPr id="37" name="Oval 36">
              <a:extLst>
                <a:ext uri="{FF2B5EF4-FFF2-40B4-BE49-F238E27FC236}">
                  <a16:creationId xmlns:a16="http://schemas.microsoft.com/office/drawing/2014/main" id="{62406004-48BE-43B7-8423-0A3F46C5BAF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F5B903B5-33C3-4EF1-85CE-F3C671EDB4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A466CE5B-DD4C-423B-A1B5-8EBECB02D2E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8CAA4053-9290-4C3A-87C6-27809D1ED894}"/>
              </a:ext>
            </a:extLst>
          </p:cNvPr>
          <p:cNvSpPr/>
          <p:nvPr/>
        </p:nvSpPr>
        <p:spPr>
          <a:xfrm>
            <a:off x="7507121" y="3328057"/>
            <a:ext cx="2271391" cy="338554"/>
          </a:xfrm>
          <a:prstGeom prst="rect">
            <a:avLst/>
          </a:prstGeom>
          <a:solidFill>
            <a:srgbClr val="E6E6E6"/>
          </a:solidFill>
          <a:effectLst>
            <a:softEdge rad="63500"/>
          </a:effectLst>
        </p:spPr>
        <p:txBody>
          <a:bodyPr wrap="none">
            <a:spAutoFit/>
          </a:bodyPr>
          <a:lstStyle/>
          <a:p>
            <a:r>
              <a:rPr lang="en-US" sz="1600" i="1" dirty="0"/>
              <a:t>Extensive Visualizations</a:t>
            </a:r>
          </a:p>
        </p:txBody>
      </p:sp>
      <p:sp>
        <p:nvSpPr>
          <p:cNvPr id="3" name="TextBox 2">
            <a:extLst>
              <a:ext uri="{FF2B5EF4-FFF2-40B4-BE49-F238E27FC236}">
                <a16:creationId xmlns:a16="http://schemas.microsoft.com/office/drawing/2014/main" id="{9341E784-C05A-48C2-9B5E-3F069AEBD0B5}"/>
              </a:ext>
            </a:extLst>
          </p:cNvPr>
          <p:cNvSpPr txBox="1"/>
          <p:nvPr/>
        </p:nvSpPr>
        <p:spPr>
          <a:xfrm rot="20700000">
            <a:off x="8645759" y="5461552"/>
            <a:ext cx="2163441" cy="608254"/>
          </a:xfrm>
          <a:prstGeom prst="rect">
            <a:avLst/>
          </a:prstGeom>
        </p:spPr>
        <p:style>
          <a:lnRef idx="2">
            <a:schemeClr val="accent1"/>
          </a:lnRef>
          <a:fillRef idx="1">
            <a:schemeClr val="lt1"/>
          </a:fillRef>
          <a:effectRef idx="0">
            <a:schemeClr val="accent1"/>
          </a:effectRef>
          <a:fontRef idx="minor">
            <a:schemeClr val="dk1"/>
          </a:fontRef>
        </p:style>
        <p:txBody>
          <a:bodyPr wrap="square" lIns="0" tIns="91440" rIns="0" bIns="91440" rtlCol="0" anchor="ctr">
            <a:noAutofit/>
          </a:bodyPr>
          <a:lstStyle/>
          <a:p>
            <a:pPr algn="ctr"/>
            <a:r>
              <a:rPr lang="en-US" sz="2000" b="1" dirty="0">
                <a:gradFill>
                  <a:gsLst>
                    <a:gs pos="2917">
                      <a:schemeClr val="tx1"/>
                    </a:gs>
                    <a:gs pos="30000">
                      <a:schemeClr val="tx1"/>
                    </a:gs>
                  </a:gsLst>
                  <a:lin ang="5400000" scaled="0"/>
                </a:gradFill>
              </a:rPr>
              <a:t>COMING SOON</a:t>
            </a:r>
          </a:p>
        </p:txBody>
      </p:sp>
    </p:spTree>
    <p:extLst>
      <p:ext uri="{BB962C8B-B14F-4D97-AF65-F5344CB8AC3E}">
        <p14:creationId xmlns:p14="http://schemas.microsoft.com/office/powerpoint/2010/main" val="2598329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6DD2D4B-CAD9-4A0A-A159-E8DFFF42A113}"/>
              </a:ext>
            </a:extLst>
          </p:cNvPr>
          <p:cNvPicPr>
            <a:picLocks noChangeAspect="1"/>
          </p:cNvPicPr>
          <p:nvPr/>
        </p:nvPicPr>
        <p:blipFill>
          <a:blip r:embed="rId5"/>
          <a:stretch>
            <a:fillRect/>
          </a:stretch>
        </p:blipFill>
        <p:spPr>
          <a:xfrm>
            <a:off x="6680523" y="1672163"/>
            <a:ext cx="4314919" cy="4405189"/>
          </a:xfrm>
          <a:prstGeom prst="rect">
            <a:avLst/>
          </a:prstGeom>
        </p:spPr>
      </p:pic>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820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2D8358A-3CD9-4450-9F8E-3C68084B07AC}"/>
              </a:ext>
            </a:extLst>
          </p:cNvPr>
          <p:cNvSpPr>
            <a:spLocks noGrp="1"/>
          </p:cNvSpPr>
          <p:nvPr>
            <p:ph type="title"/>
          </p:nvPr>
        </p:nvSpPr>
        <p:spPr/>
        <p:txBody>
          <a:bodyPr/>
          <a:lstStyle/>
          <a:p>
            <a:pPr algn="ctr"/>
            <a:r>
              <a:rPr lang="en-US" dirty="0"/>
              <a:t>Visibility Across Your Estate with </a:t>
            </a:r>
            <a:r>
              <a:rPr lang="en-US" b="1" dirty="0">
                <a:solidFill>
                  <a:schemeClr val="accent1"/>
                </a:solidFill>
              </a:rPr>
              <a:t>Secure Score</a:t>
            </a:r>
          </a:p>
        </p:txBody>
      </p:sp>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1458206" y="1594346"/>
            <a:ext cx="9401175" cy="5263654"/>
          </a:xfrm>
          <a:prstGeom prst="rect">
            <a:avLst/>
          </a:prstGeom>
        </p:spPr>
      </p:pic>
      <p:pic>
        <p:nvPicPr>
          <p:cNvPr id="14" name="Picture 13">
            <a:extLst>
              <a:ext uri="{FF2B5EF4-FFF2-40B4-BE49-F238E27FC236}">
                <a16:creationId xmlns:a16="http://schemas.microsoft.com/office/drawing/2014/main" id="{B187C7F0-CDA9-492B-9ECA-11346836053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412" t="10934" r="11686" b="21042"/>
          <a:stretch/>
        </p:blipFill>
        <p:spPr>
          <a:xfrm>
            <a:off x="752475" y="949643"/>
            <a:ext cx="10687050" cy="5908357"/>
          </a:xfrm>
          <a:prstGeom prst="rect">
            <a:avLst/>
          </a:prstGeom>
        </p:spPr>
      </p:pic>
      <p:sp>
        <p:nvSpPr>
          <p:cNvPr id="10" name="Speech Bubble: Rectangle 4">
            <a:extLst>
              <a:ext uri="{FF2B5EF4-FFF2-40B4-BE49-F238E27FC236}">
                <a16:creationId xmlns:a16="http://schemas.microsoft.com/office/drawing/2014/main" id="{253D1128-E7C2-445F-A581-A6B564F3A29A}"/>
              </a:ext>
            </a:extLst>
          </p:cNvPr>
          <p:cNvSpPr/>
          <p:nvPr/>
        </p:nvSpPr>
        <p:spPr bwMode="auto">
          <a:xfrm>
            <a:off x="3722718" y="1682044"/>
            <a:ext cx="3084482" cy="1343378"/>
          </a:xfrm>
          <a:custGeom>
            <a:avLst/>
            <a:gdLst>
              <a:gd name="connsiteX0" fmla="*/ 0 w 2325511"/>
              <a:gd name="connsiteY0" fmla="*/ 0 h 654756"/>
              <a:gd name="connsiteX1" fmla="*/ 387585 w 2325511"/>
              <a:gd name="connsiteY1" fmla="*/ 0 h 654756"/>
              <a:gd name="connsiteX2" fmla="*/ 387585 w 2325511"/>
              <a:gd name="connsiteY2" fmla="*/ 0 h 654756"/>
              <a:gd name="connsiteX3" fmla="*/ 968963 w 2325511"/>
              <a:gd name="connsiteY3" fmla="*/ 0 h 654756"/>
              <a:gd name="connsiteX4" fmla="*/ 2325511 w 2325511"/>
              <a:gd name="connsiteY4" fmla="*/ 0 h 654756"/>
              <a:gd name="connsiteX5" fmla="*/ 2325511 w 2325511"/>
              <a:gd name="connsiteY5" fmla="*/ 381941 h 654756"/>
              <a:gd name="connsiteX6" fmla="*/ 2325511 w 2325511"/>
              <a:gd name="connsiteY6" fmla="*/ 381941 h 654756"/>
              <a:gd name="connsiteX7" fmla="*/ 2325511 w 2325511"/>
              <a:gd name="connsiteY7" fmla="*/ 545630 h 654756"/>
              <a:gd name="connsiteX8" fmla="*/ 2325511 w 2325511"/>
              <a:gd name="connsiteY8" fmla="*/ 654756 h 654756"/>
              <a:gd name="connsiteX9" fmla="*/ 968963 w 2325511"/>
              <a:gd name="connsiteY9" fmla="*/ 654756 h 654756"/>
              <a:gd name="connsiteX10" fmla="*/ 387585 w 2325511"/>
              <a:gd name="connsiteY10" fmla="*/ 654756 h 654756"/>
              <a:gd name="connsiteX11" fmla="*/ 387585 w 2325511"/>
              <a:gd name="connsiteY11" fmla="*/ 654756 h 654756"/>
              <a:gd name="connsiteX12" fmla="*/ 0 w 2325511"/>
              <a:gd name="connsiteY12" fmla="*/ 654756 h 654756"/>
              <a:gd name="connsiteX13" fmla="*/ 0 w 2325511"/>
              <a:gd name="connsiteY13" fmla="*/ 545630 h 654756"/>
              <a:gd name="connsiteX14" fmla="*/ -713816 w 2325511"/>
              <a:gd name="connsiteY14" fmla="*/ 837728 h 654756"/>
              <a:gd name="connsiteX15" fmla="*/ 0 w 2325511"/>
              <a:gd name="connsiteY15" fmla="*/ 381941 h 654756"/>
              <a:gd name="connsiteX16" fmla="*/ 0 w 2325511"/>
              <a:gd name="connsiteY16" fmla="*/ 0 h 654756"/>
              <a:gd name="connsiteX0" fmla="*/ 758971 w 3084482"/>
              <a:gd name="connsiteY0" fmla="*/ 0 h 1035283"/>
              <a:gd name="connsiteX1" fmla="*/ 1146556 w 3084482"/>
              <a:gd name="connsiteY1" fmla="*/ 0 h 1035283"/>
              <a:gd name="connsiteX2" fmla="*/ 1146556 w 3084482"/>
              <a:gd name="connsiteY2" fmla="*/ 0 h 1035283"/>
              <a:gd name="connsiteX3" fmla="*/ 1727934 w 3084482"/>
              <a:gd name="connsiteY3" fmla="*/ 0 h 1035283"/>
              <a:gd name="connsiteX4" fmla="*/ 3084482 w 3084482"/>
              <a:gd name="connsiteY4" fmla="*/ 0 h 1035283"/>
              <a:gd name="connsiteX5" fmla="*/ 3084482 w 3084482"/>
              <a:gd name="connsiteY5" fmla="*/ 381941 h 1035283"/>
              <a:gd name="connsiteX6" fmla="*/ 3084482 w 3084482"/>
              <a:gd name="connsiteY6" fmla="*/ 381941 h 1035283"/>
              <a:gd name="connsiteX7" fmla="*/ 3084482 w 3084482"/>
              <a:gd name="connsiteY7" fmla="*/ 545630 h 1035283"/>
              <a:gd name="connsiteX8" fmla="*/ 3084482 w 3084482"/>
              <a:gd name="connsiteY8" fmla="*/ 654756 h 1035283"/>
              <a:gd name="connsiteX9" fmla="*/ 1727934 w 3084482"/>
              <a:gd name="connsiteY9" fmla="*/ 654756 h 1035283"/>
              <a:gd name="connsiteX10" fmla="*/ 1146556 w 3084482"/>
              <a:gd name="connsiteY10" fmla="*/ 654756 h 1035283"/>
              <a:gd name="connsiteX11" fmla="*/ 1146556 w 3084482"/>
              <a:gd name="connsiteY11" fmla="*/ 654756 h 1035283"/>
              <a:gd name="connsiteX12" fmla="*/ 758971 w 3084482"/>
              <a:gd name="connsiteY12" fmla="*/ 654756 h 1035283"/>
              <a:gd name="connsiteX13" fmla="*/ 758971 w 3084482"/>
              <a:gd name="connsiteY13" fmla="*/ 545630 h 1035283"/>
              <a:gd name="connsiteX14" fmla="*/ 0 w 3084482"/>
              <a:gd name="connsiteY14" fmla="*/ 1035283 h 1035283"/>
              <a:gd name="connsiteX15" fmla="*/ 758971 w 3084482"/>
              <a:gd name="connsiteY15" fmla="*/ 381941 h 1035283"/>
              <a:gd name="connsiteX16" fmla="*/ 758971 w 3084482"/>
              <a:gd name="connsiteY16" fmla="*/ 0 h 103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4482" h="1035283">
                <a:moveTo>
                  <a:pt x="758971" y="0"/>
                </a:moveTo>
                <a:lnTo>
                  <a:pt x="1146556" y="0"/>
                </a:lnTo>
                <a:lnTo>
                  <a:pt x="1146556" y="0"/>
                </a:lnTo>
                <a:lnTo>
                  <a:pt x="1727934" y="0"/>
                </a:lnTo>
                <a:lnTo>
                  <a:pt x="3084482" y="0"/>
                </a:lnTo>
                <a:lnTo>
                  <a:pt x="3084482" y="381941"/>
                </a:lnTo>
                <a:lnTo>
                  <a:pt x="3084482" y="381941"/>
                </a:lnTo>
                <a:lnTo>
                  <a:pt x="3084482" y="545630"/>
                </a:lnTo>
                <a:lnTo>
                  <a:pt x="3084482" y="654756"/>
                </a:lnTo>
                <a:lnTo>
                  <a:pt x="1727934" y="654756"/>
                </a:lnTo>
                <a:lnTo>
                  <a:pt x="1146556" y="654756"/>
                </a:lnTo>
                <a:lnTo>
                  <a:pt x="1146556" y="654756"/>
                </a:lnTo>
                <a:lnTo>
                  <a:pt x="758971" y="654756"/>
                </a:lnTo>
                <a:lnTo>
                  <a:pt x="758971" y="545630"/>
                </a:lnTo>
                <a:lnTo>
                  <a:pt x="0" y="1035283"/>
                </a:lnTo>
                <a:lnTo>
                  <a:pt x="758971" y="381941"/>
                </a:lnTo>
                <a:lnTo>
                  <a:pt x="758971" y="0"/>
                </a:lnTo>
                <a:close/>
              </a:path>
            </a:pathLst>
          </a:cu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744538" algn="l"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 – Percentage based reporting for easier tracking/benchmarking </a:t>
            </a:r>
          </a:p>
        </p:txBody>
      </p:sp>
      <p:sp>
        <p:nvSpPr>
          <p:cNvPr id="11" name="Speech Bubble: Rectangle 10">
            <a:extLst>
              <a:ext uri="{FF2B5EF4-FFF2-40B4-BE49-F238E27FC236}">
                <a16:creationId xmlns:a16="http://schemas.microsoft.com/office/drawing/2014/main" id="{A7FE3FA3-CE7B-4880-9776-D83FE4281F4B}"/>
              </a:ext>
            </a:extLst>
          </p:cNvPr>
          <p:cNvSpPr/>
          <p:nvPr/>
        </p:nvSpPr>
        <p:spPr bwMode="auto">
          <a:xfrm>
            <a:off x="6869813" y="1682044"/>
            <a:ext cx="2522544" cy="849183"/>
          </a:xfrm>
          <a:prstGeom prst="wedgeRectCallout">
            <a:avLst>
              <a:gd name="adj1" fmla="val -878"/>
              <a:gd name="adj2" fmla="val 16677"/>
            </a:avLst>
          </a:pr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a:t>
            </a:r>
            <a:r>
              <a:rPr lang="en-US" sz="1300" b="1" dirty="0">
                <a:solidFill>
                  <a:sysClr val="windowText" lastClr="000000"/>
                </a:solidFill>
                <a:cs typeface="Segoe UI" pitchFamily="34" charset="0"/>
              </a:rPr>
              <a:t> – Recommendation Grouping for Clarity (attack vectors/security controls)</a:t>
            </a:r>
          </a:p>
        </p:txBody>
      </p:sp>
    </p:spTree>
    <p:extLst>
      <p:ext uri="{BB962C8B-B14F-4D97-AF65-F5344CB8AC3E}">
        <p14:creationId xmlns:p14="http://schemas.microsoft.com/office/powerpoint/2010/main" val="351167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5175</Words>
  <Application>Microsoft Office PowerPoint</Application>
  <PresentationFormat>Widescreen</PresentationFormat>
  <Paragraphs>944</Paragraphs>
  <Slides>45</Slides>
  <Notes>38</Notes>
  <HiddenSlides>20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8" baseType="lpstr">
      <vt:lpstr>Arial</vt:lpstr>
      <vt:lpstr>Calibri</vt:lpstr>
      <vt:lpstr>Consolas</vt:lpstr>
      <vt:lpstr>Courier New</vt:lpstr>
      <vt:lpstr>Segoe</vt:lpstr>
      <vt:lpstr>Segoe UI</vt:lpstr>
      <vt:lpstr>Segoe UI Light</vt:lpstr>
      <vt:lpstr>Segoe UI Semibold</vt:lpstr>
      <vt:lpstr>Segoe UI Semilight</vt:lpstr>
      <vt:lpstr>Wingdings</vt:lpstr>
      <vt:lpstr>Light Gray Template</vt:lpstr>
      <vt:lpstr>1_WHITE TEMPLATE</vt:lpstr>
      <vt:lpstr>think-cell Slide</vt:lpstr>
      <vt:lpstr>PowerPoint Presentation</vt:lpstr>
      <vt:lpstr>Top 10 Azure Security  Best Practices</vt:lpstr>
      <vt:lpstr>Attack services are cheap</vt:lpstr>
      <vt:lpstr>Attack services are cheap</vt:lpstr>
      <vt:lpstr>Agenda</vt:lpstr>
      <vt:lpstr>What is Azure Security compass?</vt:lpstr>
      <vt:lpstr>Guidance Structure Actionable and Prioritized</vt:lpstr>
      <vt:lpstr>Executive Summary</vt:lpstr>
      <vt:lpstr>Visibility Across Your Estate with Secure Score</vt:lpstr>
      <vt:lpstr>Top 10 Best Practices</vt:lpstr>
      <vt:lpstr>Best Practices 1 - 5</vt:lpstr>
      <vt:lpstr>Best Practices 6 - 10</vt:lpstr>
      <vt:lpstr>Calls To Action</vt:lpstr>
      <vt:lpstr>Operationalize Secure Score</vt:lpstr>
      <vt:lpstr>Administration – Account protection Critical Best Practices</vt:lpstr>
      <vt:lpstr>Enterprise segmentation &amp; Zero Trust preparation</vt:lpstr>
      <vt:lpstr>GRC – Segmentation</vt:lpstr>
      <vt:lpstr>Reference Design - Azure Administration Model</vt:lpstr>
      <vt:lpstr>Reference Enterprise Design - Azure Network Security</vt:lpstr>
      <vt:lpstr>Azure Management Groups</vt:lpstr>
      <vt:lpstr>Core Services - Reference Permissions</vt:lpstr>
      <vt:lpstr>Segment - Reference Permissions Autonomous DevOps Model with visibility + governance</vt:lpstr>
      <vt:lpstr>PaaS Application</vt:lpstr>
      <vt:lpstr>IaaS Application</vt:lpstr>
      <vt:lpstr>Monitor for Attacks</vt:lpstr>
      <vt:lpstr>Security Operations – Azure Alerts Critical GUIDANCE</vt:lpstr>
      <vt:lpstr>Centralized Visibility</vt:lpstr>
      <vt:lpstr>Security Visibility in Azure</vt:lpstr>
      <vt:lpstr>Azure Security Center Advanced Threat Detection (&amp; Governance) for Azure Workloads </vt:lpstr>
      <vt:lpstr>Core capabilities</vt:lpstr>
      <vt:lpstr>Applications – Secure DevOps Critical Best Practice</vt:lpstr>
      <vt:lpstr>Attacker Opportunities</vt:lpstr>
      <vt:lpstr>Role of Security in Development</vt:lpstr>
      <vt:lpstr>PowerPoint Presentation</vt:lpstr>
      <vt:lpstr>GRC – Key Responsible Parties</vt:lpstr>
      <vt:lpstr>Networks and Containment Critical Best Practices</vt:lpstr>
      <vt:lpstr>Reference Configuration with Native Controls</vt:lpstr>
      <vt:lpstr>Azure Firewall</vt:lpstr>
      <vt:lpstr>Web Application Firewall </vt:lpstr>
      <vt:lpstr>Reference Configuration with Virtual Appliance(s)</vt:lpstr>
      <vt:lpstr>Applications – WAF Critical BEST PRACTICE</vt:lpstr>
      <vt:lpstr>Networks and Containment – DDoS Mitigations General Guidance</vt:lpstr>
      <vt:lpstr>Azure DDOS Protection</vt:lpstr>
      <vt:lpstr>Network – Deprecating Legacy Technology Critical CHOICES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lastModifiedBy/>
  <cp:revision>1</cp:revision>
  <dcterms:created xsi:type="dcterms:W3CDTF">2020-01-29T23:05:10Z</dcterms:created>
  <dcterms:modified xsi:type="dcterms:W3CDTF">2020-01-29T23:08:18Z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v-madhi@microsoft.com</vt:lpwstr>
  </property>
  <property fmtid="{D5CDD505-2E9C-101B-9397-08002B2CF9AE}" pid="5" name="MSIP_Label_f42aa342-8706-4288-bd11-ebb85995028c_SetDate">
    <vt:lpwstr>2020-01-29T23:08:10.8346542Z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d25c3d0b-54b1-4e3d-be3f-c74788e78f76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